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8" r:id="rId13"/>
    <p:sldId id="266" r:id="rId14"/>
    <p:sldId id="272" r:id="rId15"/>
    <p:sldId id="273" r:id="rId16"/>
    <p:sldId id="269" r:id="rId17"/>
    <p:sldId id="270" r:id="rId18"/>
    <p:sldId id="271" r:id="rId19"/>
    <p:sldId id="274" r:id="rId20"/>
    <p:sldId id="276" r:id="rId21"/>
    <p:sldId id="275" r:id="rId22"/>
    <p:sldId id="277" r:id="rId2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37240E7-799A-4289-BA4D-D3919B15CD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97DCE4E-ACF4-4F7A-95B2-51C4BE183A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6D09BC-F075-46F5-B580-4BD1489C3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A12B0C8-6B5D-42AB-BB1A-3C6B7A9AB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B575385-9330-4750-8685-E12327472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1413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71E4A5-1DAA-4D5F-A9DB-A20E9BB67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E495394-5879-4581-BAD2-B114AF80A5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9C5B60-E91F-4AD9-B5B0-00CB6D52F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7B2401C-205D-4A8E-8A52-14B1E0FA0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D506E1E-EC3E-4F92-AF19-3C03FB422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632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00F0B74-2B8A-4F20-8567-C92BA049E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FEB5B32-FD8C-4DB0-A4A7-48D7CF157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DAB2CC5-E4C7-4DA1-A36A-BAAFE5944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997606A-2FF6-4F75-BD7C-0C1FF09FF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B9E2B69-95A5-496E-8201-DC6F289600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3995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7FD949-7967-4557-BEBB-C87AB9DA8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90C8E36-0823-49F9-ADF1-2D1F9DC53F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8A05E34-924E-47B0-A4E1-521619E5BB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5CA31AD-9D08-4A38-8968-77EB67C63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5361BD3-2A38-4F5F-BA9E-9D1D16F15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B66401E-6CEA-42A5-A8AD-7CC70B8D4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1995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A76756-0957-4B02-ABFB-9CF85D759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0459CCE-E200-4298-A221-DF32FB8E33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C794BE3-1926-4E55-B395-F76A0A876F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6F1B82E-DEE5-4333-9132-1D8DB8504C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1FB922F-FB13-45DF-8E33-47A12713A8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9DB02A8-F6B0-4CCD-8450-D0B8FBA92C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FBD885B-AEE9-49DC-89BC-899EFB4D3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92E0922-9783-4085-B714-BA6056999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2201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F4C86F-7428-457D-B70D-3D086AB6C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3A52B619-1487-4D08-93AF-F0F578434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B4A856EF-387E-4C93-8384-EC7A42CC1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544B18B-769F-46BD-B1A0-3B449C216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60372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414D16A-69E2-42DB-99BF-A8B38EDD1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49198E61-E0A6-4E39-85D1-2F2D1E549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C88DAE0-7566-4AF3-8F6C-7AA1F0C54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4789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85F85F-2F0A-4C1C-A6D5-A8E246178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0F70718-52F5-4B1B-B7A0-07EBAA7E14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42EAA4C-BC75-45DD-890E-9D6FAFA135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9E99D45-5BBA-40D4-9F54-7650EDE3C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94BE7B3-4CF8-494C-8626-429AE3362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DF6EC15-6947-4A4F-82CC-7816F708B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6388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7AC4AB-B5E5-4B93-9EE3-5FE2BB03E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E2E256C-230D-469D-A5F0-421BC97D95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8963A48-555B-4594-90A4-C80FEB90EE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27F8876-15E0-4E98-8199-4DFE44706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6A0425B-46D3-4E49-A361-0A7B5C1B0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7285385-399F-4ACE-B0F3-5E8291D32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140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8196A9-13DA-4ACE-B880-14C3B538C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7EE96C3A-2BF4-4A68-8AB2-8DA9AB550A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BF2B6C6-A76F-491E-8ADC-C8B1F45D4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CB7D376-A340-48B1-8C30-760E57FCF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AF582D1-71B1-4737-BA6E-AE6FF928B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2964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7131E0C-6461-44FC-8182-5D0B98C62B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74EE4B9-5848-46ED-961A-1B68643853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5111A4C-38A2-4FCF-8884-92E8B87FE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0F05E9A-95AD-4E34-B5CA-75CCBA396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1B30CB-4A42-4470-8D21-8DCFE2A5F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710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6464C2B-9B30-45EF-BBF2-B4BE620C4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BE6D025-6908-4F13-B25F-23298E6DFC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1C102A0-AEEB-48CF-85BE-43E0FFBC20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1666C-91DF-4651-A85E-A81C95A8C41D}" type="datetimeFigureOut">
              <a:rPr lang="cs-CZ" smtClean="0"/>
              <a:t>07.10.2019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3CFADA9-B0CA-4387-BDA3-47682AB9EF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CB52B6B-EA93-4320-A8A7-890DA1F5A3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E8DA4-1C67-4897-93E5-F7B305A954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604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jpg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557565F-51B7-4171-A402-4552E5AA453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/>
              <a:t>Seminar</a:t>
            </a:r>
            <a:br>
              <a:rPr lang="cs-CZ" sz="4400" dirty="0"/>
            </a:br>
            <a:r>
              <a:rPr lang="cs-CZ" sz="4400" b="1" i="1" dirty="0" err="1"/>
              <a:t>Kulturelle</a:t>
            </a:r>
            <a:r>
              <a:rPr lang="cs-CZ" sz="4400" b="1" i="1" dirty="0"/>
              <a:t> </a:t>
            </a:r>
            <a:r>
              <a:rPr lang="cs-CZ" sz="4400" b="1" i="1" dirty="0" err="1"/>
              <a:t>und</a:t>
            </a:r>
            <a:r>
              <a:rPr lang="cs-CZ" sz="4400" b="1" i="1" dirty="0"/>
              <a:t> </a:t>
            </a:r>
            <a:r>
              <a:rPr lang="cs-CZ" sz="4400" b="1" i="1" dirty="0" err="1"/>
              <a:t>sprachliche</a:t>
            </a:r>
            <a:r>
              <a:rPr lang="cs-CZ" sz="4400" b="1" i="1" dirty="0"/>
              <a:t> </a:t>
            </a:r>
            <a:r>
              <a:rPr lang="cs-CZ" sz="4400" b="1" i="1" dirty="0" err="1"/>
              <a:t>Landeskunde</a:t>
            </a:r>
            <a:r>
              <a:rPr lang="cs-CZ" sz="4400" b="1" dirty="0"/>
              <a:t> (KGS/KRJN)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C027E46-60E1-41FA-839F-42EDCD5312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err="1"/>
              <a:t>Westböhmische</a:t>
            </a:r>
            <a:r>
              <a:rPr lang="cs-CZ" sz="2000" dirty="0"/>
              <a:t> </a:t>
            </a:r>
            <a:r>
              <a:rPr lang="cs-CZ" sz="2000" dirty="0" err="1"/>
              <a:t>Universität</a:t>
            </a:r>
            <a:r>
              <a:rPr lang="cs-CZ" sz="2000" dirty="0"/>
              <a:t> </a:t>
            </a:r>
            <a:r>
              <a:rPr lang="cs-CZ" sz="2000" dirty="0" err="1"/>
              <a:t>Pilsen</a:t>
            </a:r>
            <a:endParaRPr lang="cs-CZ" sz="2000" dirty="0"/>
          </a:p>
          <a:p>
            <a:r>
              <a:rPr lang="cs-CZ" sz="2000" dirty="0" err="1"/>
              <a:t>Lehrstuhl</a:t>
            </a:r>
            <a:r>
              <a:rPr lang="cs-CZ" sz="2000" dirty="0"/>
              <a:t> </a:t>
            </a:r>
            <a:r>
              <a:rPr lang="cs-CZ" sz="2000" dirty="0" err="1"/>
              <a:t>für</a:t>
            </a:r>
            <a:r>
              <a:rPr lang="cs-CZ" sz="2000" dirty="0"/>
              <a:t> Germanistik </a:t>
            </a:r>
            <a:r>
              <a:rPr lang="cs-CZ" sz="2000" dirty="0" err="1"/>
              <a:t>und</a:t>
            </a:r>
            <a:r>
              <a:rPr lang="cs-CZ" sz="2000" dirty="0"/>
              <a:t> </a:t>
            </a:r>
            <a:r>
              <a:rPr lang="cs-CZ" sz="2000" dirty="0" err="1"/>
              <a:t>Slawistik</a:t>
            </a:r>
            <a:endParaRPr lang="cs-CZ" sz="2000" dirty="0"/>
          </a:p>
          <a:p>
            <a:r>
              <a:rPr lang="cs-CZ" sz="2000" dirty="0" err="1"/>
              <a:t>Wintersemester</a:t>
            </a:r>
            <a:r>
              <a:rPr lang="cs-CZ" sz="2000" dirty="0"/>
              <a:t> 2019/20</a:t>
            </a:r>
          </a:p>
          <a:p>
            <a:r>
              <a:rPr lang="cs-CZ" sz="2000" dirty="0" err="1"/>
              <a:t>Seminarleitung</a:t>
            </a:r>
            <a:r>
              <a:rPr lang="cs-CZ" sz="2000" dirty="0"/>
              <a:t>: Christoph </a:t>
            </a:r>
            <a:r>
              <a:rPr lang="cs-CZ" sz="2000" dirty="0" err="1"/>
              <a:t>Mauerer</a:t>
            </a:r>
            <a:r>
              <a:rPr lang="cs-CZ" sz="2000" dirty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86385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7845966-6EFC-468A-9CC7-BAB4B95854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54372" y="0"/>
            <a:ext cx="9483256" cy="6858000"/>
          </a:xfrm>
          <a:prstGeom prst="rect">
            <a:avLst/>
          </a:prstGeom>
          <a:solidFill>
            <a:srgbClr val="3856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5554383-98AF-4A47-BB65-705FAAA4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ADAD1991-FFD1-4E94-ABAB-7560D3300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44484" y="0"/>
            <a:ext cx="7837716" cy="6858000"/>
          </a:xfrm>
          <a:custGeom>
            <a:avLst/>
            <a:gdLst>
              <a:gd name="connsiteX0" fmla="*/ 2232159 w 7837716"/>
              <a:gd name="connsiteY0" fmla="*/ 0 h 6858000"/>
              <a:gd name="connsiteX1" fmla="*/ 5605557 w 7837716"/>
              <a:gd name="connsiteY1" fmla="*/ 0 h 6858000"/>
              <a:gd name="connsiteX2" fmla="*/ 5617845 w 7837716"/>
              <a:gd name="connsiteY2" fmla="*/ 5384 h 6858000"/>
              <a:gd name="connsiteX3" fmla="*/ 7837716 w 7837716"/>
              <a:gd name="connsiteY3" fmla="*/ 3429000 h 6858000"/>
              <a:gd name="connsiteX4" fmla="*/ 5617845 w 7837716"/>
              <a:gd name="connsiteY4" fmla="*/ 6852616 h 6858000"/>
              <a:gd name="connsiteX5" fmla="*/ 5605557 w 7837716"/>
              <a:gd name="connsiteY5" fmla="*/ 6858000 h 6858000"/>
              <a:gd name="connsiteX6" fmla="*/ 2232159 w 7837716"/>
              <a:gd name="connsiteY6" fmla="*/ 6858000 h 6858000"/>
              <a:gd name="connsiteX7" fmla="*/ 2219871 w 7837716"/>
              <a:gd name="connsiteY7" fmla="*/ 6852616 h 6858000"/>
              <a:gd name="connsiteX8" fmla="*/ 0 w 7837716"/>
              <a:gd name="connsiteY8" fmla="*/ 3429000 h 6858000"/>
              <a:gd name="connsiteX9" fmla="*/ 2219871 w 7837716"/>
              <a:gd name="connsiteY9" fmla="*/ 538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37716" h="6858000">
                <a:moveTo>
                  <a:pt x="2232159" y="0"/>
                </a:moveTo>
                <a:lnTo>
                  <a:pt x="5605557" y="0"/>
                </a:lnTo>
                <a:lnTo>
                  <a:pt x="5617845" y="5384"/>
                </a:lnTo>
                <a:cubicBezTo>
                  <a:pt x="6931322" y="618789"/>
                  <a:pt x="7837716" y="1921305"/>
                  <a:pt x="7837716" y="3429000"/>
                </a:cubicBezTo>
                <a:cubicBezTo>
                  <a:pt x="7837716" y="4936696"/>
                  <a:pt x="6931322" y="6239212"/>
                  <a:pt x="5617845" y="6852616"/>
                </a:cubicBezTo>
                <a:lnTo>
                  <a:pt x="5605557" y="6858000"/>
                </a:lnTo>
                <a:lnTo>
                  <a:pt x="2232159" y="6858000"/>
                </a:lnTo>
                <a:lnTo>
                  <a:pt x="2219871" y="6852616"/>
                </a:lnTo>
                <a:cubicBezTo>
                  <a:pt x="906394" y="6239212"/>
                  <a:pt x="0" y="4936696"/>
                  <a:pt x="0" y="3429000"/>
                </a:cubicBezTo>
                <a:cubicBezTo>
                  <a:pt x="0" y="1921305"/>
                  <a:pt x="906394" y="618789"/>
                  <a:pt x="2219871" y="5384"/>
                </a:cubicBezTo>
                <a:close/>
              </a:path>
            </a:pathLst>
          </a:custGeom>
          <a:solidFill>
            <a:schemeClr val="bg1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2000"/>
                  </a:schemeClr>
                </a:gs>
                <a:gs pos="100000">
                  <a:schemeClr val="bg2">
                    <a:lumMod val="87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8A58B9B3-1362-480B-A511-E8C0233D22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735" y="1176793"/>
            <a:ext cx="3117438" cy="454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578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5A022D-88AD-46BD-931D-D649F23C3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Geographie der deutschsprachigen Länder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985D092-0EAF-4BA9-B1DC-9A23B47464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„Von der Maas bis an die Memel, von der Etsch bis an den Belt“ ?</a:t>
            </a:r>
          </a:p>
          <a:p>
            <a:pPr marL="0" indent="0">
              <a:buNone/>
            </a:pPr>
            <a:r>
              <a:rPr lang="de-DE" dirty="0"/>
              <a:t>(August Heinrich Hofmann von Fallersleben: Das Lied der Deutschen, 1841 auf der Insel Helgoland verfasst)</a:t>
            </a:r>
          </a:p>
        </p:txBody>
      </p:sp>
    </p:spTree>
    <p:extLst>
      <p:ext uri="{BB962C8B-B14F-4D97-AF65-F5344CB8AC3E}">
        <p14:creationId xmlns:p14="http://schemas.microsoft.com/office/powerpoint/2010/main" val="393378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5A022D-88AD-46BD-931D-D649F23C3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obsah 6">
            <a:extLst>
              <a:ext uri="{FF2B5EF4-FFF2-40B4-BE49-F238E27FC236}">
                <a16:creationId xmlns:a16="http://schemas.microsoft.com/office/drawing/2014/main" id="{F75A090E-0BF9-41B1-A2C7-01CD6FC4E0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/>
              <a:t>Hofmann von Fallersleben: </a:t>
            </a:r>
          </a:p>
          <a:p>
            <a:pPr marL="0" indent="0">
              <a:buNone/>
            </a:pPr>
            <a:r>
              <a:rPr lang="de-DE" dirty="0"/>
              <a:t>Das Lied der Deutschen</a:t>
            </a:r>
            <a:endParaRPr lang="cs-CZ" i="1" dirty="0"/>
          </a:p>
        </p:txBody>
      </p:sp>
      <p:pic>
        <p:nvPicPr>
          <p:cNvPr id="8" name="Zástupný obsah 4">
            <a:extLst>
              <a:ext uri="{FF2B5EF4-FFF2-40B4-BE49-F238E27FC236}">
                <a16:creationId xmlns:a16="http://schemas.microsoft.com/office/drawing/2014/main" id="{BA3BDD91-9359-47A0-BF99-BA96FE2DE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751" y="142241"/>
            <a:ext cx="7256249" cy="6697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721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5A022D-88AD-46BD-931D-D649F23C3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3600" dirty="0"/>
              <a:t>Hofmann von Fallersleben: Das Lied der Deutschen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985D092-0EAF-4BA9-B1DC-9A23B47464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Flüsse Maas (damaliges Herzogtum Limburg, heute Niederlande) und Etsch (Südtirol) innerhalb der Grenzen des damaligen Deutschen Bundes (1815-1866)</a:t>
            </a:r>
          </a:p>
          <a:p>
            <a:r>
              <a:rPr lang="de-DE" dirty="0"/>
              <a:t>Meerenge Belt (heute Dänemark) und Fluss Memel (heute Grenze zwischen Litauen und Kaliningrad) damals mit deutschsprachiger Bevölkerung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10862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5A022D-88AD-46BD-931D-D649F23C34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7"/>
            <a:ext cx="5751871" cy="1066184"/>
          </a:xfrm>
        </p:spPr>
        <p:txBody>
          <a:bodyPr>
            <a:normAutofit/>
          </a:bodyPr>
          <a:lstStyle/>
          <a:p>
            <a:r>
              <a:rPr lang="de-DE" sz="3200" dirty="0"/>
              <a:t>Geographische Vielfalt – vom Meer bis zu den Alpen</a:t>
            </a:r>
            <a:endParaRPr lang="cs-CZ" sz="3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985D092-0EAF-4BA9-B1DC-9A23B47464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1695452"/>
            <a:ext cx="5833150" cy="4528368"/>
          </a:xfrm>
        </p:spPr>
        <p:txBody>
          <a:bodyPr>
            <a:normAutofit/>
          </a:bodyPr>
          <a:lstStyle/>
          <a:p>
            <a:r>
              <a:rPr lang="de-DE" dirty="0"/>
              <a:t>Nordsee: Insel Helgoland, Inselgruppen Ostfriesische Inseln und Nordfriesische Inseln (u.a. Sylt)</a:t>
            </a:r>
          </a:p>
          <a:p>
            <a:r>
              <a:rPr lang="de-DE" dirty="0"/>
              <a:t>Ostsee: Inseln Fehmarn, Rügen, Usedom (östlicher Teil in Polen)</a:t>
            </a:r>
          </a:p>
          <a:p>
            <a:r>
              <a:rPr lang="de-DE" dirty="0"/>
              <a:t>Norddeutsches Tiefland: zwischen Meer und Mittelgebirgen, u.a. mit Mecklenburgischer Seenplatte und Lüneburger Heide (Niedersachsen)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B0DF0E5-F56C-4531-A782-6DB775AD1E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12" r="5611" b="2"/>
          <a:stretch/>
        </p:blipFill>
        <p:spPr>
          <a:xfrm>
            <a:off x="6730276" y="645982"/>
            <a:ext cx="5461724" cy="557783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927135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6B8479-6922-498D-BCC3-36515DD2FD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71525"/>
            <a:ext cx="10515600" cy="5405438"/>
          </a:xfrm>
        </p:spPr>
        <p:txBody>
          <a:bodyPr>
            <a:normAutofit/>
          </a:bodyPr>
          <a:lstStyle/>
          <a:p>
            <a:r>
              <a:rPr lang="de-DE" b="1" dirty="0"/>
              <a:t>Deutsche Mittelgebirge</a:t>
            </a:r>
            <a:r>
              <a:rPr lang="de-DE" sz="2400" b="1" dirty="0"/>
              <a:t>:</a:t>
            </a:r>
          </a:p>
          <a:p>
            <a:pPr marL="0" indent="0">
              <a:buNone/>
            </a:pPr>
            <a:r>
              <a:rPr lang="de-DE" sz="2400" b="1" dirty="0"/>
              <a:t>Teutoburger Wald </a:t>
            </a:r>
            <a:r>
              <a:rPr lang="de-DE" sz="2400" dirty="0"/>
              <a:t>(bis zu 446m), </a:t>
            </a:r>
            <a:r>
              <a:rPr lang="de-DE" sz="2400" b="1" dirty="0"/>
              <a:t>Eifel</a:t>
            </a:r>
            <a:r>
              <a:rPr lang="de-DE" sz="2400" dirty="0"/>
              <a:t> </a:t>
            </a:r>
          </a:p>
          <a:p>
            <a:pPr marL="0" indent="0">
              <a:buNone/>
            </a:pPr>
            <a:r>
              <a:rPr lang="de-DE" sz="2400" dirty="0"/>
              <a:t>(bis zu 746m), </a:t>
            </a:r>
            <a:r>
              <a:rPr lang="de-DE" sz="2400" b="1" dirty="0"/>
              <a:t>Westerwald</a:t>
            </a:r>
            <a:r>
              <a:rPr lang="de-DE" sz="2400" dirty="0"/>
              <a:t> (bis zu 657m), </a:t>
            </a:r>
          </a:p>
          <a:p>
            <a:pPr marL="0" indent="0">
              <a:buNone/>
            </a:pPr>
            <a:r>
              <a:rPr lang="de-DE" sz="2400" b="1" dirty="0"/>
              <a:t>Hunsrück</a:t>
            </a:r>
            <a:r>
              <a:rPr lang="de-DE" sz="2400" dirty="0"/>
              <a:t> (bis zu 816m), </a:t>
            </a:r>
            <a:r>
              <a:rPr lang="de-DE" sz="2400" b="1" dirty="0"/>
              <a:t>Harz</a:t>
            </a:r>
            <a:r>
              <a:rPr lang="de-DE" sz="2400" dirty="0"/>
              <a:t> (Brocken 1141m – </a:t>
            </a:r>
          </a:p>
          <a:p>
            <a:pPr marL="0" indent="0">
              <a:buNone/>
            </a:pPr>
            <a:r>
              <a:rPr lang="de-DE" sz="2400" dirty="0"/>
              <a:t>1952-89 militärisches Sperrgebiet), </a:t>
            </a:r>
          </a:p>
          <a:p>
            <a:pPr marL="0" indent="0">
              <a:buNone/>
            </a:pPr>
            <a:r>
              <a:rPr lang="de-DE" sz="2400" b="1" dirty="0"/>
              <a:t>Thüringer Wald </a:t>
            </a:r>
            <a:r>
              <a:rPr lang="de-DE" sz="2400" dirty="0"/>
              <a:t>(bis zu 982m), </a:t>
            </a:r>
            <a:r>
              <a:rPr lang="de-DE" sz="2400" b="1" dirty="0"/>
              <a:t>Schwarzwald</a:t>
            </a:r>
            <a:r>
              <a:rPr lang="de-DE" sz="2400" dirty="0"/>
              <a:t> </a:t>
            </a:r>
          </a:p>
          <a:p>
            <a:pPr marL="0" indent="0">
              <a:buNone/>
            </a:pPr>
            <a:r>
              <a:rPr lang="de-DE" sz="2400" dirty="0"/>
              <a:t>(Feldberg 1493m), </a:t>
            </a:r>
            <a:r>
              <a:rPr lang="de-DE" sz="2400" b="1" dirty="0"/>
              <a:t>Erzgebirge</a:t>
            </a:r>
            <a:r>
              <a:rPr lang="de-DE" sz="2400" dirty="0"/>
              <a:t> (Fichtelberg 1215m, </a:t>
            </a:r>
          </a:p>
          <a:p>
            <a:pPr marL="0" indent="0">
              <a:buNone/>
            </a:pPr>
            <a:r>
              <a:rPr lang="de-DE" sz="2400" dirty="0" err="1"/>
              <a:t>Keilberg</a:t>
            </a:r>
            <a:r>
              <a:rPr lang="de-DE" sz="2400" dirty="0"/>
              <a:t>/</a:t>
            </a:r>
            <a:r>
              <a:rPr lang="de-DE" sz="2400" dirty="0" err="1"/>
              <a:t>Klínovec</a:t>
            </a:r>
            <a:r>
              <a:rPr lang="de-DE" sz="2400" dirty="0"/>
              <a:t> in Böhmen 1244m), </a:t>
            </a:r>
          </a:p>
          <a:p>
            <a:pPr marL="0" indent="0">
              <a:buNone/>
            </a:pPr>
            <a:r>
              <a:rPr lang="de-DE" sz="2400" b="1" dirty="0"/>
              <a:t>Oberpfälzer Wald</a:t>
            </a:r>
            <a:r>
              <a:rPr lang="de-DE" sz="2400" dirty="0"/>
              <a:t>, </a:t>
            </a:r>
            <a:r>
              <a:rPr lang="de-DE" sz="2400" b="1" dirty="0"/>
              <a:t>Bayerischer Wald </a:t>
            </a:r>
          </a:p>
          <a:p>
            <a:pPr marL="0" indent="0">
              <a:buNone/>
            </a:pPr>
            <a:r>
              <a:rPr lang="de-DE" sz="2400" dirty="0"/>
              <a:t>(Großer Arber 1456m) </a:t>
            </a:r>
            <a:endParaRPr lang="cs-CZ" sz="2400" dirty="0"/>
          </a:p>
        </p:txBody>
      </p:sp>
      <p:graphicFrame>
        <p:nvGraphicFramePr>
          <p:cNvPr id="4" name="Objekt 3">
            <a:extLst>
              <a:ext uri="{FF2B5EF4-FFF2-40B4-BE49-F238E27FC236}">
                <a16:creationId xmlns:a16="http://schemas.microsoft.com/office/drawing/2014/main" id="{2C502527-3C6D-44FA-BB66-BA58DE95742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163571"/>
              </p:ext>
            </p:extLst>
          </p:nvPr>
        </p:nvGraphicFramePr>
        <p:xfrm>
          <a:off x="92075" y="92075"/>
          <a:ext cx="3292475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Objekt prostředí balíčkovače" showAsIcon="1" r:id="rId3" imgW="3292920" imgH="398520" progId="Package">
                  <p:embed/>
                </p:oleObj>
              </mc:Choice>
              <mc:Fallback>
                <p:oleObj name="Objekt prostředí balíčkovače" showAsIcon="1" r:id="rId3" imgW="3292920" imgH="39852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3292475" cy="398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Obrázek 7">
            <a:extLst>
              <a:ext uri="{FF2B5EF4-FFF2-40B4-BE49-F238E27FC236}">
                <a16:creationId xmlns:a16="http://schemas.microsoft.com/office/drawing/2014/main" id="{DDD71DC4-2908-427D-B672-A923B1EB8E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025" y="21754"/>
            <a:ext cx="5133975" cy="683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683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6B8479-6922-498D-BCC3-36515DD2FD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66777"/>
            <a:ext cx="4556760" cy="5510186"/>
          </a:xfrm>
        </p:spPr>
        <p:txBody>
          <a:bodyPr/>
          <a:lstStyle/>
          <a:p>
            <a:r>
              <a:rPr lang="de-DE" dirty="0"/>
              <a:t>Böhmerwald geologisch gesehen ein einziges Gebirge in der tschechisch-deutsch-österreichischen Grenzregion</a:t>
            </a:r>
          </a:p>
          <a:p>
            <a:r>
              <a:rPr lang="de-DE" dirty="0"/>
              <a:t>erst seit Anfang des 20. Jahrhunderts Unterteilung nach politischen Grenzen in Böhmerwald und Bayerischer Wald</a:t>
            </a:r>
            <a:endParaRPr lang="cs-CZ" dirty="0"/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1AC5EB4-3617-4A9C-944C-7A74719EB3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706" y="1270000"/>
            <a:ext cx="8045847" cy="551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7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6B8479-6922-498D-BCC3-36515DD2FD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16560"/>
            <a:ext cx="5938520" cy="5760403"/>
          </a:xfrm>
        </p:spPr>
        <p:txBody>
          <a:bodyPr/>
          <a:lstStyle/>
          <a:p>
            <a:r>
              <a:rPr lang="de-DE" dirty="0"/>
              <a:t>Alpenvorland: u.a. Bodensee, Starnberger See, Ammersee, Chiemsee</a:t>
            </a:r>
          </a:p>
          <a:p>
            <a:r>
              <a:rPr lang="de-DE" dirty="0"/>
              <a:t>Alpen: höchster deutscher Berg Zugspitze (2962m)</a:t>
            </a:r>
          </a:p>
          <a:p>
            <a:r>
              <a:rPr lang="de-DE" dirty="0"/>
              <a:t>Alpen nur 5% der Fläche Bayerns!</a:t>
            </a: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55C7D52-5956-4D86-91E6-8AB7B84F0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025" y="21754"/>
            <a:ext cx="5133975" cy="6836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314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6B8479-6922-498D-BCC3-36515DD2FD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36880"/>
            <a:ext cx="4221480" cy="5740083"/>
          </a:xfrm>
        </p:spPr>
        <p:txBody>
          <a:bodyPr/>
          <a:lstStyle/>
          <a:p>
            <a:r>
              <a:rPr lang="de-DE" dirty="0"/>
              <a:t>„Alpenrepubliken“ Schweiz und Österreich</a:t>
            </a:r>
          </a:p>
          <a:p>
            <a:r>
              <a:rPr lang="de-DE" dirty="0"/>
              <a:t>60% Österreichs sind gebirgig:</a:t>
            </a:r>
          </a:p>
          <a:p>
            <a:r>
              <a:rPr lang="de-DE" dirty="0"/>
              <a:t>Österreichische Bundeshymne</a:t>
            </a:r>
          </a:p>
          <a:p>
            <a:pPr marL="0" indent="0">
              <a:buNone/>
            </a:pPr>
            <a:r>
              <a:rPr lang="de-DE" i="1" dirty="0"/>
              <a:t>Land der Berge, Land am Strome</a:t>
            </a:r>
            <a:endParaRPr lang="de-DE" dirty="0"/>
          </a:p>
          <a:p>
            <a:r>
              <a:rPr lang="de-DE" dirty="0"/>
              <a:t>Großglockner 3798m</a:t>
            </a:r>
            <a:endParaRPr lang="cs-CZ" dirty="0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D7B31E91-06BB-4F1D-ACF6-01F53781EE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373" y="2011680"/>
            <a:ext cx="7312861" cy="468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620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26B8479-6922-498D-BCC3-36515DD2FD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36880"/>
            <a:ext cx="4221480" cy="5740083"/>
          </a:xfrm>
        </p:spPr>
        <p:txBody>
          <a:bodyPr/>
          <a:lstStyle/>
          <a:p>
            <a:r>
              <a:rPr lang="de-DE" dirty="0"/>
              <a:t>„Alpenrepubliken“ Schweiz und Österreich</a:t>
            </a:r>
          </a:p>
          <a:p>
            <a:r>
              <a:rPr lang="de-DE" dirty="0"/>
              <a:t>Höchster Berg der Schweiz:</a:t>
            </a:r>
          </a:p>
          <a:p>
            <a:pPr marL="0" indent="0">
              <a:buNone/>
            </a:pPr>
            <a:r>
              <a:rPr lang="de-DE" dirty="0"/>
              <a:t>Dufourspitze 4653m,</a:t>
            </a:r>
          </a:p>
          <a:p>
            <a:pPr marL="0" indent="0">
              <a:buNone/>
            </a:pPr>
            <a:r>
              <a:rPr lang="de-DE" dirty="0"/>
              <a:t>Matterhorn 4478m als Wahrzeichen der Schweiz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9B5DFBA-5681-4A57-B383-DCD30191CB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120" y="2529840"/>
            <a:ext cx="5770880" cy="4328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5004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BFC067F-C0B6-4D56-81C3-9F6F121844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Rhein (insg. 1320km), Donau (insg. 2811km), Elbe (in D. 727km),</a:t>
            </a:r>
          </a:p>
          <a:p>
            <a:pPr marL="0" indent="0">
              <a:buNone/>
            </a:pPr>
            <a:r>
              <a:rPr lang="de-DE" dirty="0"/>
              <a:t>Main (524km), Weser (440km), Saale (427km), Spree (382km), Neckar (367km), Mosel (242km), Oder (in D. 162km)</a:t>
            </a:r>
            <a:endParaRPr lang="cs-CZ" dirty="0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39D11090-9760-4543-84DC-3DE4973F6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de-DE" dirty="0"/>
              <a:t>Flüsse in D – A – CH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5242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15D79B-D1E4-4FAC-8576-8987C50CB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Flüsse in D – A – CH 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0FBD5A-CBA7-4899-A992-2987A8B372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b="1" dirty="0"/>
              <a:t>Rhein</a:t>
            </a:r>
            <a:r>
              <a:rPr lang="de-DE" dirty="0"/>
              <a:t>: insgesamt 1320 km lang</a:t>
            </a:r>
          </a:p>
          <a:p>
            <a:r>
              <a:rPr lang="de-DE" dirty="0"/>
              <a:t>Wichtige Wasserstraße: 883 km schiffbar</a:t>
            </a:r>
          </a:p>
          <a:p>
            <a:r>
              <a:rPr lang="de-DE" dirty="0"/>
              <a:t>Viele Nebenflüsse und Kanäle (z.B. Rhein-Main-Donau-Kanal)</a:t>
            </a:r>
          </a:p>
          <a:p>
            <a:r>
              <a:rPr lang="de-DE" dirty="0"/>
              <a:t>Fließt durch die Schweiz, Liechtenstein, Frankreich, D. und die Niederlande (Nationalhymne Liechtensteins: </a:t>
            </a:r>
            <a:r>
              <a:rPr lang="de-DE" i="1" dirty="0"/>
              <a:t>Oben am jungen Rhein</a:t>
            </a:r>
            <a:r>
              <a:rPr lang="de-DE" dirty="0"/>
              <a:t>)</a:t>
            </a:r>
          </a:p>
          <a:p>
            <a:r>
              <a:rPr lang="de-DE" dirty="0"/>
              <a:t>Seit 19. Jahrhundert deutsches Nationalsymbol (</a:t>
            </a:r>
            <a:r>
              <a:rPr lang="de-DE" i="1" dirty="0"/>
              <a:t>Die Wacht am Rhein</a:t>
            </a:r>
            <a:r>
              <a:rPr lang="de-DE" dirty="0"/>
              <a:t>, Heinrich Heine: </a:t>
            </a:r>
            <a:r>
              <a:rPr lang="de-DE" i="1" dirty="0"/>
              <a:t>Die Loreley</a:t>
            </a:r>
            <a:r>
              <a:rPr lang="de-DE" dirty="0"/>
              <a:t>)</a:t>
            </a:r>
          </a:p>
          <a:p>
            <a:r>
              <a:rPr lang="de-DE" dirty="0"/>
              <a:t>„Rheinromantik“ (v.a. Mittelrhein)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2813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1" descr="F:\geretteter USB-Stick\Studium\DaF-Seminare (und weitere Materialien)\Inn, Donau, Ilz.jpg">
            <a:extLst>
              <a:ext uri="{FF2B5EF4-FFF2-40B4-BE49-F238E27FC236}">
                <a16:creationId xmlns:a16="http://schemas.microsoft.com/office/drawing/2014/main" id="{CD4DC26E-4B58-4217-B51B-D68BE93E1188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9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37823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FB5025A-3EF4-4F16-B034-FFB4F63C1D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Dreiflüssestadt</a:t>
            </a:r>
            <a:r>
              <a:rPr lang="de-DE" dirty="0"/>
              <a:t> Passau:</a:t>
            </a:r>
          </a:p>
          <a:p>
            <a:pPr marL="0" indent="0">
              <a:buNone/>
            </a:pPr>
            <a:r>
              <a:rPr lang="de-DE" dirty="0"/>
              <a:t>Inn, Donau, Ilz</a:t>
            </a:r>
            <a:endParaRPr lang="cs-CZ" dirty="0"/>
          </a:p>
        </p:txBody>
      </p:sp>
      <p:pic>
        <p:nvPicPr>
          <p:cNvPr id="4" name="Grafik 1" descr="F:\geretteter USB-Stick\Studium\DaF-Seminare (und weitere Materialien)\Inn, Donau, Ilz.jpg">
            <a:extLst>
              <a:ext uri="{FF2B5EF4-FFF2-40B4-BE49-F238E27FC236}">
                <a16:creationId xmlns:a16="http://schemas.microsoft.com/office/drawing/2014/main" id="{51F98104-5C0A-4413-9BFF-9A2188313ED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605" y="2127568"/>
            <a:ext cx="7097395" cy="46577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DC653864-1815-4CE2-9F5F-85772A49A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de-DE" dirty="0"/>
              <a:t>Flüsse in D – A – CH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76805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2292BA-DF4C-4601-8D7A-A5122BA29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Flüsse in D – A – CH 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9FAFFD-893E-4D28-BA6B-7975A0564B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Donau: mit insg. 2811km nach der Wolga der zweitgrößte europäische Fluss</a:t>
            </a:r>
          </a:p>
          <a:p>
            <a:pPr marL="0" indent="0">
              <a:buNone/>
            </a:pPr>
            <a:endParaRPr lang="de-DE" dirty="0"/>
          </a:p>
          <a:p>
            <a:r>
              <a:rPr lang="de-DE" dirty="0"/>
              <a:t>Durch welche Länder und Städte fließt die Donau?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83471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542F70A-2821-49BA-A33B-4D64CC4E2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Donauländer:</a:t>
            </a:r>
          </a:p>
          <a:p>
            <a:r>
              <a:rPr lang="de-DE" dirty="0"/>
              <a:t>Deutschland, Österreich,</a:t>
            </a:r>
          </a:p>
          <a:p>
            <a:pPr marL="0" indent="0">
              <a:buNone/>
            </a:pPr>
            <a:r>
              <a:rPr lang="de-DE" dirty="0"/>
              <a:t>Slowakei, Ungarn, Kroatien,</a:t>
            </a:r>
          </a:p>
          <a:p>
            <a:pPr marL="0" indent="0">
              <a:buNone/>
            </a:pPr>
            <a:r>
              <a:rPr lang="de-DE" dirty="0"/>
              <a:t>Serbien, Rumänien, Bulgarien,</a:t>
            </a:r>
          </a:p>
          <a:p>
            <a:pPr marL="0" indent="0">
              <a:buNone/>
            </a:pPr>
            <a:r>
              <a:rPr lang="de-DE" dirty="0"/>
              <a:t>Republik Moldau, Ukraine</a:t>
            </a:r>
            <a:endParaRPr lang="cs-CZ" dirty="0"/>
          </a:p>
        </p:txBody>
      </p:sp>
      <p:pic>
        <p:nvPicPr>
          <p:cNvPr id="4" name="Grafik 3" descr="F:\geretteter USB-Stick\Studium\DaF-Seminare (und weitere Materialien)\donaukartewdrgjpg100~_v-gseapremiumxl.jpg.png">
            <a:extLst>
              <a:ext uri="{FF2B5EF4-FFF2-40B4-BE49-F238E27FC236}">
                <a16:creationId xmlns:a16="http://schemas.microsoft.com/office/drawing/2014/main" id="{A1A4B32D-B120-46CD-9B0D-B08890808CD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825625"/>
            <a:ext cx="6705600" cy="37719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Nadpis 1">
            <a:extLst>
              <a:ext uri="{FF2B5EF4-FFF2-40B4-BE49-F238E27FC236}">
                <a16:creationId xmlns:a16="http://schemas.microsoft.com/office/drawing/2014/main" id="{50D217C1-B84A-43F6-84E7-0B35BA2AF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de-DE" dirty="0"/>
              <a:t>Flüsse in D – A – CH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44977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AEA4AB-E59A-4FE4-BCF8-840FAFABA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Die Donau in Bayern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53C5CB-342F-4978-8AC4-9AECF21DC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429000" cy="4351338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„</a:t>
            </a:r>
            <a:r>
              <a:rPr lang="cs-CZ" dirty="0" err="1"/>
              <a:t>Iller</a:t>
            </a:r>
            <a:r>
              <a:rPr lang="cs-CZ" dirty="0"/>
              <a:t>, Lech, </a:t>
            </a:r>
            <a:r>
              <a:rPr lang="cs-CZ" dirty="0" err="1"/>
              <a:t>Isar</a:t>
            </a:r>
            <a:r>
              <a:rPr lang="cs-CZ" dirty="0"/>
              <a:t>, Inn </a:t>
            </a:r>
            <a:r>
              <a:rPr lang="cs-CZ" dirty="0" err="1"/>
              <a:t>fließen</a:t>
            </a:r>
            <a:r>
              <a:rPr lang="cs-CZ" dirty="0"/>
              <a:t> _________ </a:t>
            </a:r>
            <a:r>
              <a:rPr lang="cs-CZ" dirty="0" err="1"/>
              <a:t>zur</a:t>
            </a:r>
            <a:r>
              <a:rPr lang="cs-CZ" dirty="0"/>
              <a:t> </a:t>
            </a:r>
            <a:r>
              <a:rPr lang="cs-CZ" dirty="0" err="1"/>
              <a:t>Donau</a:t>
            </a:r>
            <a:r>
              <a:rPr lang="cs-CZ" dirty="0"/>
              <a:t> </a:t>
            </a:r>
            <a:r>
              <a:rPr lang="cs-CZ" dirty="0" err="1"/>
              <a:t>hin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 err="1"/>
              <a:t>Altmühl</a:t>
            </a:r>
            <a:r>
              <a:rPr lang="cs-CZ" dirty="0"/>
              <a:t>, </a:t>
            </a:r>
            <a:r>
              <a:rPr lang="cs-CZ" dirty="0" err="1"/>
              <a:t>Naab</a:t>
            </a:r>
            <a:r>
              <a:rPr lang="cs-CZ" dirty="0"/>
              <a:t> </a:t>
            </a:r>
            <a:r>
              <a:rPr lang="cs-CZ" dirty="0" err="1"/>
              <a:t>und</a:t>
            </a:r>
            <a:r>
              <a:rPr lang="cs-CZ" dirty="0"/>
              <a:t> </a:t>
            </a:r>
            <a:r>
              <a:rPr lang="cs-CZ" dirty="0" err="1"/>
              <a:t>Regen</a:t>
            </a:r>
            <a:r>
              <a:rPr lang="cs-CZ" dirty="0"/>
              <a:t> </a:t>
            </a:r>
            <a:r>
              <a:rPr lang="cs-CZ" dirty="0" err="1"/>
              <a:t>kommen</a:t>
            </a:r>
            <a:r>
              <a:rPr lang="cs-CZ" dirty="0"/>
              <a:t> </a:t>
            </a:r>
            <a:r>
              <a:rPr lang="cs-CZ" dirty="0" err="1"/>
              <a:t>ihr</a:t>
            </a:r>
            <a:r>
              <a:rPr lang="cs-CZ" dirty="0"/>
              <a:t> von __________ </a:t>
            </a:r>
            <a:r>
              <a:rPr lang="cs-CZ" dirty="0" err="1"/>
              <a:t>entgegen</a:t>
            </a:r>
            <a:r>
              <a:rPr lang="cs-CZ" dirty="0"/>
              <a:t>.“</a:t>
            </a:r>
          </a:p>
          <a:p>
            <a:endParaRPr lang="cs-CZ" dirty="0"/>
          </a:p>
        </p:txBody>
      </p:sp>
      <p:pic>
        <p:nvPicPr>
          <p:cNvPr id="4" name="Grafik 2" descr="F:\geretteter USB-Stick\Studium\DaF-Seminare (und weitere Materialien)\der-donau-radweg-von-den-quellen-bis-zum-prater-isar-iller-lech-und-inn.jpg">
            <a:extLst>
              <a:ext uri="{FF2B5EF4-FFF2-40B4-BE49-F238E27FC236}">
                <a16:creationId xmlns:a16="http://schemas.microsoft.com/office/drawing/2014/main" id="{AEC32A09-8467-4198-8426-E6026A76080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1825625"/>
            <a:ext cx="8020050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76169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AEA4AB-E59A-4FE4-BCF8-840FAFABA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Die Donau in Bayern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53C5CB-342F-4978-8AC4-9AECF21DCE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429000" cy="4351338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„</a:t>
            </a:r>
            <a:r>
              <a:rPr lang="cs-CZ" dirty="0" err="1"/>
              <a:t>Iller</a:t>
            </a:r>
            <a:r>
              <a:rPr lang="cs-CZ" dirty="0"/>
              <a:t>, Lech, </a:t>
            </a:r>
            <a:r>
              <a:rPr lang="cs-CZ" dirty="0" err="1"/>
              <a:t>Isar</a:t>
            </a:r>
            <a:r>
              <a:rPr lang="cs-CZ" dirty="0"/>
              <a:t>, Inn </a:t>
            </a:r>
            <a:r>
              <a:rPr lang="cs-CZ" dirty="0" err="1"/>
              <a:t>fließen</a:t>
            </a:r>
            <a:r>
              <a:rPr lang="cs-CZ" dirty="0"/>
              <a:t> </a:t>
            </a:r>
            <a:r>
              <a:rPr lang="de-DE" u="sng" dirty="0"/>
              <a:t>rechts</a:t>
            </a:r>
            <a:r>
              <a:rPr lang="cs-CZ" dirty="0"/>
              <a:t> </a:t>
            </a:r>
            <a:r>
              <a:rPr lang="cs-CZ" dirty="0" err="1"/>
              <a:t>zur</a:t>
            </a:r>
            <a:r>
              <a:rPr lang="cs-CZ" dirty="0"/>
              <a:t> </a:t>
            </a:r>
            <a:r>
              <a:rPr lang="cs-CZ" dirty="0" err="1"/>
              <a:t>Donau</a:t>
            </a:r>
            <a:r>
              <a:rPr lang="cs-CZ" dirty="0"/>
              <a:t> </a:t>
            </a:r>
            <a:r>
              <a:rPr lang="cs-CZ" dirty="0" err="1"/>
              <a:t>hin</a:t>
            </a:r>
            <a:r>
              <a:rPr lang="cs-CZ" dirty="0"/>
              <a:t>,</a:t>
            </a:r>
          </a:p>
          <a:p>
            <a:pPr marL="0" indent="0">
              <a:buNone/>
            </a:pPr>
            <a:r>
              <a:rPr lang="cs-CZ" dirty="0" err="1"/>
              <a:t>Altmühl</a:t>
            </a:r>
            <a:r>
              <a:rPr lang="cs-CZ" dirty="0"/>
              <a:t>, </a:t>
            </a:r>
            <a:r>
              <a:rPr lang="cs-CZ" dirty="0" err="1"/>
              <a:t>Naab</a:t>
            </a:r>
            <a:r>
              <a:rPr lang="cs-CZ" dirty="0"/>
              <a:t> </a:t>
            </a:r>
            <a:r>
              <a:rPr lang="cs-CZ" dirty="0" err="1"/>
              <a:t>und</a:t>
            </a:r>
            <a:r>
              <a:rPr lang="cs-CZ" dirty="0"/>
              <a:t> </a:t>
            </a:r>
            <a:r>
              <a:rPr lang="cs-CZ" dirty="0" err="1"/>
              <a:t>Regen</a:t>
            </a:r>
            <a:r>
              <a:rPr lang="cs-CZ" dirty="0"/>
              <a:t> </a:t>
            </a:r>
            <a:r>
              <a:rPr lang="cs-CZ" dirty="0" err="1"/>
              <a:t>kommen</a:t>
            </a:r>
            <a:r>
              <a:rPr lang="cs-CZ" dirty="0"/>
              <a:t> </a:t>
            </a:r>
            <a:r>
              <a:rPr lang="cs-CZ" dirty="0" err="1"/>
              <a:t>ihr</a:t>
            </a:r>
            <a:r>
              <a:rPr lang="cs-CZ" dirty="0"/>
              <a:t> von </a:t>
            </a:r>
            <a:r>
              <a:rPr lang="de-DE" u="sng" dirty="0"/>
              <a:t>links</a:t>
            </a:r>
            <a:r>
              <a:rPr lang="cs-CZ" dirty="0"/>
              <a:t> </a:t>
            </a:r>
            <a:r>
              <a:rPr lang="cs-CZ" dirty="0" err="1"/>
              <a:t>entgegen</a:t>
            </a:r>
            <a:r>
              <a:rPr lang="cs-CZ" dirty="0"/>
              <a:t>.“</a:t>
            </a:r>
          </a:p>
          <a:p>
            <a:endParaRPr lang="cs-CZ" dirty="0"/>
          </a:p>
        </p:txBody>
      </p:sp>
      <p:pic>
        <p:nvPicPr>
          <p:cNvPr id="4" name="Grafik 2" descr="F:\geretteter USB-Stick\Studium\DaF-Seminare (und weitere Materialien)\der-donau-radweg-von-den-quellen-bis-zum-prater-isar-iller-lech-und-inn.jpg">
            <a:extLst>
              <a:ext uri="{FF2B5EF4-FFF2-40B4-BE49-F238E27FC236}">
                <a16:creationId xmlns:a16="http://schemas.microsoft.com/office/drawing/2014/main" id="{AEC32A09-8467-4198-8426-E6026A76080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1825625"/>
            <a:ext cx="8020050" cy="43513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204299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11C5BC-2101-4096-B75F-D7B7300BCE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5C958E1-E798-49AE-BAE1-38A245175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757361"/>
            <a:ext cx="9067800" cy="5100638"/>
          </a:xfrm>
          <a:prstGeom prst="rect">
            <a:avLst/>
          </a:prstGeom>
        </p:spPr>
      </p:pic>
      <p:sp>
        <p:nvSpPr>
          <p:cNvPr id="6" name="Zástupný obsah 2">
            <a:extLst>
              <a:ext uri="{FF2B5EF4-FFF2-40B4-BE49-F238E27FC236}">
                <a16:creationId xmlns:a16="http://schemas.microsoft.com/office/drawing/2014/main" id="{3C40542D-8110-46FA-ACBE-851BFECF10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09575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/>
              <a:t>Das</a:t>
            </a:r>
            <a:r>
              <a:rPr lang="cs-CZ" sz="2400" dirty="0"/>
              <a:t> </a:t>
            </a:r>
            <a:r>
              <a:rPr lang="cs-CZ" sz="2400" dirty="0" err="1"/>
              <a:t>Kloster</a:t>
            </a:r>
            <a:r>
              <a:rPr lang="cs-CZ" sz="2400" dirty="0"/>
              <a:t> </a:t>
            </a:r>
            <a:endParaRPr lang="de-DE" sz="2400" dirty="0"/>
          </a:p>
          <a:p>
            <a:pPr marL="0" indent="0">
              <a:buNone/>
            </a:pPr>
            <a:r>
              <a:rPr lang="cs-CZ" sz="2400" dirty="0" err="1"/>
              <a:t>Niederaltaich</a:t>
            </a:r>
            <a:r>
              <a:rPr lang="cs-CZ" sz="2400" dirty="0"/>
              <a:t> </a:t>
            </a:r>
          </a:p>
          <a:p>
            <a:pPr marL="0" indent="0">
              <a:buNone/>
            </a:pPr>
            <a:r>
              <a:rPr lang="cs-CZ" sz="2400" dirty="0" err="1"/>
              <a:t>an</a:t>
            </a:r>
            <a:r>
              <a:rPr lang="cs-CZ" sz="2400" dirty="0"/>
              <a:t> der </a:t>
            </a:r>
            <a:r>
              <a:rPr lang="cs-CZ" sz="2400" dirty="0" err="1"/>
              <a:t>Donau</a:t>
            </a:r>
            <a:r>
              <a:rPr lang="cs-CZ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9678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227DFD1-C55A-42D5-9736-F7D557BDA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B9052F6-C768-4A7F-B71B-9EDFE8EA0B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09575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/>
              <a:t>Das</a:t>
            </a:r>
            <a:r>
              <a:rPr lang="cs-CZ" sz="2400" dirty="0"/>
              <a:t> </a:t>
            </a:r>
            <a:r>
              <a:rPr lang="cs-CZ" sz="2400" dirty="0" err="1"/>
              <a:t>Kloster</a:t>
            </a:r>
            <a:r>
              <a:rPr lang="cs-CZ" sz="2400" dirty="0"/>
              <a:t> </a:t>
            </a:r>
            <a:r>
              <a:rPr lang="cs-CZ" sz="2400" dirty="0" err="1"/>
              <a:t>Niederaltaich</a:t>
            </a:r>
            <a:r>
              <a:rPr lang="cs-CZ" sz="2400" dirty="0"/>
              <a:t> </a:t>
            </a:r>
          </a:p>
          <a:p>
            <a:pPr marL="0" indent="0">
              <a:buNone/>
            </a:pPr>
            <a:r>
              <a:rPr lang="cs-CZ" sz="2400" dirty="0" err="1"/>
              <a:t>an</a:t>
            </a:r>
            <a:r>
              <a:rPr lang="cs-CZ" sz="2400" dirty="0"/>
              <a:t> der </a:t>
            </a:r>
            <a:r>
              <a:rPr lang="cs-CZ" sz="2400" dirty="0" err="1"/>
              <a:t>Donau</a:t>
            </a:r>
            <a:r>
              <a:rPr lang="cs-CZ" sz="2400" dirty="0"/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89B1CA9-47EB-435B-A4C7-78BF9FA06E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851" y="1485901"/>
            <a:ext cx="805815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4771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ED160E-B5C6-4C3C-984C-07A72F55A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BE8F0C75-C239-4785-AA19-86CAEDFF7E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069" y="38894"/>
            <a:ext cx="6819106" cy="6819106"/>
          </a:xfrm>
        </p:spPr>
      </p:pic>
    </p:spTree>
    <p:extLst>
      <p:ext uri="{BB962C8B-B14F-4D97-AF65-F5344CB8AC3E}">
        <p14:creationId xmlns:p14="http://schemas.microsoft.com/office/powerpoint/2010/main" val="236606285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632</Words>
  <Application>Microsoft Office PowerPoint</Application>
  <PresentationFormat>Širokoúhlá obrazovka</PresentationFormat>
  <Paragraphs>75</Paragraphs>
  <Slides>22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Motiv Office</vt:lpstr>
      <vt:lpstr>Objekt prostředí balíčkovače</vt:lpstr>
      <vt:lpstr>Seminar Kulturelle und sprachliche Landeskunde (KGS/KRJN)</vt:lpstr>
      <vt:lpstr>Prezentace aplikace PowerPoint</vt:lpstr>
      <vt:lpstr>Geographie der deutschsprachigen Länder</vt:lpstr>
      <vt:lpstr>Prezentace aplikace PowerPoint</vt:lpstr>
      <vt:lpstr>Hofmann von Fallersleben: Das Lied der Deutschen</vt:lpstr>
      <vt:lpstr>Geographische Vielfalt – vom Meer bis zu den Alpen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Flüsse in D – A – CH </vt:lpstr>
      <vt:lpstr>Flüsse in D – A – CH </vt:lpstr>
      <vt:lpstr>Prezentace aplikace PowerPoint</vt:lpstr>
      <vt:lpstr>Flüsse in D – A – CH </vt:lpstr>
      <vt:lpstr>Flüsse in D – A – CH </vt:lpstr>
      <vt:lpstr>Flüsse in D – A – CH </vt:lpstr>
      <vt:lpstr>Die Donau in Bayern</vt:lpstr>
      <vt:lpstr>Die Donau in Bayern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Kulturelle und sprachliche Landeskunde (KGS/KRJN)</dc:title>
  <dc:creator>christoph.mauerer@web.de</dc:creator>
  <cp:lastModifiedBy>christoph.mauerer@web.de</cp:lastModifiedBy>
  <cp:revision>6</cp:revision>
  <dcterms:created xsi:type="dcterms:W3CDTF">2019-09-30T11:41:44Z</dcterms:created>
  <dcterms:modified xsi:type="dcterms:W3CDTF">2019-10-07T14:29:13Z</dcterms:modified>
</cp:coreProperties>
</file>