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8" r:id="rId12"/>
    <p:sldId id="269" r:id="rId13"/>
    <p:sldId id="273" r:id="rId14"/>
    <p:sldId id="276" r:id="rId15"/>
    <p:sldId id="277" r:id="rId16"/>
    <p:sldId id="274" r:id="rId17"/>
    <p:sldId id="278" r:id="rId18"/>
    <p:sldId id="279" r:id="rId19"/>
    <p:sldId id="281" r:id="rId20"/>
    <p:sldId id="280" r:id="rId21"/>
    <p:sldId id="275" r:id="rId2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EAD505-F446-448A-8BA6-13706F0E83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CC2D6A9-E1EC-43DC-86D1-B036884C9B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74D4A8-ED3C-4348-B279-ED70C7DFF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94C6B4A-550D-451A-A76B-1381E6E70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317068D-FE60-4A22-8B80-D66095A76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135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80668E-F2A9-4BCC-BAE7-2E0873A8B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4D1013-D1B0-4815-972C-5B16C0D20B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B1AC836-E425-4738-9047-EAB5F77CE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3B46032-8244-4685-BB9C-C4C10ADE3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170AC4-32CB-46BA-9558-D004A1548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26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D946FA-A435-43B4-B8A1-8EF933432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13A270C-965F-429C-8B70-037DEA70F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E13E082-D2C3-4BD7-9ABD-C83E09FA1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D35BAB1-2596-48D0-A091-21A6CFBDE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81B8321-6075-442F-BF8B-7A77C465F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069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46211B-B87C-44D1-BAEF-044290AF5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07818DD-D515-463E-9154-E6DD708129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9BE830D-2D9B-4089-8CBE-1C529C465D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6B3AA2E-608F-40FF-96DE-09D0D19E0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60A2B6D-B8A5-4219-B55B-C7689250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6687BDE-3F27-4679-8B87-51D7A1B9E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223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178CD6-494A-400C-9153-C1C6FDC51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2E174C0-6AF9-4DE3-A441-DF63EEA81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ACF31E1-17A1-4245-A1FB-3641FE2A6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483BBFC-D1F8-4F6E-87A0-DA1E5B2F3F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C776468-77D7-4214-A057-D9133EC7C9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CF49E96-BC06-4743-9339-373910454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8E96C1A-3D96-4D26-95EF-E5567C8AC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5985B19-E751-4136-ADFA-7DC4F7C0F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608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D9F1B7-F71A-4591-86F1-060AC14AB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3148DA6-DC7E-4979-817D-6E7D4276C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85C9BD6-1450-4955-86D4-80F1B2E17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5D3F5DD-EDC0-4AA5-9879-C3913E989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703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3B9A2AF-6875-41DF-9CC6-C8ED174AF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4191087-ABB2-41AE-934A-99078E773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4C8A958-E91E-4BDD-85AC-EBA04AAF7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0723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A55BAD-B0CD-4177-BCAA-571711031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FE8DCF-A625-466F-B726-9F0DFEBFC5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A8BDA4F-D4F5-4F71-9AF3-D3D6633A6B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4EC6C08-DC18-425A-9462-282ABF84F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2EF6105-AFD6-4916-B49C-914986303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CD2BDA4-63ED-4CB3-9D0E-55D727440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02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5F0CBD-7A00-4C7E-A2C3-372A01EDC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9EAE7D7-0AD6-461C-88FD-77624BAD84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8AE6229-6740-4A4F-8813-275D5B3DCD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6AFE04A-9093-42DF-89E8-B925C158D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F44052A-85C9-4AE3-9226-7C92BD916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0065CA6-FE80-4BA6-89D6-C39A8771B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316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AD6B3C-B1E8-4749-BE15-706C019E8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8491AAC-F644-41BB-9331-4B577854E8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00B969E-4EB6-4EF3-ABA6-98FEF23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4EE8C28-4932-43F1-BF84-3CD174CE8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292B964-5531-4401-94F1-1F4DD136C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968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5979744-A1FF-49E6-8CA8-DBE535FB2A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D5B1392-3AF9-44A5-B4EA-08613CE56F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F4DC2C9-A7AE-49A2-9066-C6A1C1F1E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537FB2-6557-41D2-8134-A337020EA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FA84F5-B9BC-4799-931F-8B2FB0A9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2154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3C88147-A3D1-4385-95EA-A7CBF7E25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75E3799-AF61-49B7-AA40-7B812C2902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9110A1D-BEE2-425A-A9E3-0890137A29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41484-371A-4031-9952-C830B8FD8CDF}" type="datetimeFigureOut">
              <a:rPr lang="cs-CZ" smtClean="0"/>
              <a:t>14.10.2019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F07A59D-79B2-48C5-A19A-E2A7CEBD8D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B5F0870-1C9A-4993-95CA-6062F4146B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1D36E-F35F-4367-8FF7-3F0A87CEDC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5837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de.wikipedia.org/wiki/Geschichte_der_Stadt_Trier" TargetMode="External"/><Relationship Id="rId13" Type="http://schemas.openxmlformats.org/officeDocument/2006/relationships/hyperlink" Target="https://de.wikipedia.org/wiki/Augusta_Vindelicorum" TargetMode="External"/><Relationship Id="rId3" Type="http://schemas.openxmlformats.org/officeDocument/2006/relationships/hyperlink" Target="https://de.wikipedia.org/wiki/Colonia_Claudia_Ara_Agrippinensium" TargetMode="External"/><Relationship Id="rId7" Type="http://schemas.openxmlformats.org/officeDocument/2006/relationships/hyperlink" Target="https://de.wikipedia.org/wiki/Speyer#Antike_und_Mittelalter" TargetMode="External"/><Relationship Id="rId12" Type="http://schemas.openxmlformats.org/officeDocument/2006/relationships/hyperlink" Target="https://de.wikipedia.org/wiki/Geschichte_der_Stadt_Augsburg" TargetMode="External"/><Relationship Id="rId2" Type="http://schemas.openxmlformats.org/officeDocument/2006/relationships/hyperlink" Target="https://de.wikipedia.org/wiki/Geschichte_der_Stadt_K%C3%B6l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e.wikipedia.org/wiki/Geschichte_der_Stadt_Speyer" TargetMode="External"/><Relationship Id="rId11" Type="http://schemas.openxmlformats.org/officeDocument/2006/relationships/hyperlink" Target="https://de.wikipedia.org/wiki/Borbetomagus" TargetMode="External"/><Relationship Id="rId5" Type="http://schemas.openxmlformats.org/officeDocument/2006/relationships/hyperlink" Target="https://de.wikipedia.org/wiki/Mogontiacum" TargetMode="External"/><Relationship Id="rId10" Type="http://schemas.openxmlformats.org/officeDocument/2006/relationships/hyperlink" Target="https://de.wikipedia.org/wiki/Geschichte_der_Stadt_Worms" TargetMode="External"/><Relationship Id="rId4" Type="http://schemas.openxmlformats.org/officeDocument/2006/relationships/hyperlink" Target="https://de.wikipedia.org/wiki/Geschichte_der_Stadt_Mainz" TargetMode="External"/><Relationship Id="rId9" Type="http://schemas.openxmlformats.org/officeDocument/2006/relationships/hyperlink" Target="https://de.wikipedia.org/wiki/Augusta_Treverorum" TargetMode="External"/><Relationship Id="rId14" Type="http://schemas.openxmlformats.org/officeDocument/2006/relationships/hyperlink" Target="https://de.wikipedia.org/wiki/Vindobona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57565F-51B7-4171-A402-4552E5AA45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/>
              <a:t>Seminar</a:t>
            </a:r>
            <a:br>
              <a:rPr lang="cs-CZ" sz="4400" dirty="0"/>
            </a:br>
            <a:r>
              <a:rPr lang="cs-CZ" sz="4400" b="1" i="1" dirty="0" err="1"/>
              <a:t>Kulturelle</a:t>
            </a:r>
            <a:r>
              <a:rPr lang="cs-CZ" sz="4400" b="1" i="1" dirty="0"/>
              <a:t> </a:t>
            </a:r>
            <a:r>
              <a:rPr lang="cs-CZ" sz="4400" b="1" i="1" dirty="0" err="1"/>
              <a:t>und</a:t>
            </a:r>
            <a:r>
              <a:rPr lang="cs-CZ" sz="4400" b="1" i="1" dirty="0"/>
              <a:t> </a:t>
            </a:r>
            <a:r>
              <a:rPr lang="cs-CZ" sz="4400" b="1" i="1" dirty="0" err="1"/>
              <a:t>sprachliche</a:t>
            </a:r>
            <a:r>
              <a:rPr lang="cs-CZ" sz="4400" b="1" i="1" dirty="0"/>
              <a:t> </a:t>
            </a:r>
            <a:r>
              <a:rPr lang="cs-CZ" sz="4400" b="1" i="1" dirty="0" err="1"/>
              <a:t>Landeskunde</a:t>
            </a:r>
            <a:r>
              <a:rPr lang="cs-CZ" sz="4400" b="1" dirty="0"/>
              <a:t> (KGS/KRJN)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C027E46-60E1-41FA-839F-42EDCD5312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err="1"/>
              <a:t>Westböhmische</a:t>
            </a:r>
            <a:r>
              <a:rPr lang="cs-CZ" sz="2000" dirty="0"/>
              <a:t> </a:t>
            </a:r>
            <a:r>
              <a:rPr lang="cs-CZ" sz="2000" dirty="0" err="1"/>
              <a:t>Universität</a:t>
            </a:r>
            <a:r>
              <a:rPr lang="cs-CZ" sz="2000" dirty="0"/>
              <a:t> </a:t>
            </a:r>
            <a:r>
              <a:rPr lang="cs-CZ" sz="2000" dirty="0" err="1"/>
              <a:t>Pilsen</a:t>
            </a:r>
            <a:endParaRPr lang="cs-CZ" sz="2000" dirty="0"/>
          </a:p>
          <a:p>
            <a:r>
              <a:rPr lang="cs-CZ" sz="2000" dirty="0" err="1"/>
              <a:t>Lehrstuhl</a:t>
            </a:r>
            <a:r>
              <a:rPr lang="cs-CZ" sz="2000" dirty="0"/>
              <a:t> </a:t>
            </a:r>
            <a:r>
              <a:rPr lang="cs-CZ" sz="2000" dirty="0" err="1"/>
              <a:t>für</a:t>
            </a:r>
            <a:r>
              <a:rPr lang="cs-CZ" sz="2000" dirty="0"/>
              <a:t> Germanistik </a:t>
            </a:r>
            <a:r>
              <a:rPr lang="cs-CZ" sz="2000" dirty="0" err="1"/>
              <a:t>und</a:t>
            </a:r>
            <a:r>
              <a:rPr lang="cs-CZ" sz="2000" dirty="0"/>
              <a:t> </a:t>
            </a:r>
            <a:r>
              <a:rPr lang="cs-CZ" sz="2000" dirty="0" err="1"/>
              <a:t>Slawistik</a:t>
            </a:r>
            <a:endParaRPr lang="cs-CZ" sz="2000" dirty="0"/>
          </a:p>
          <a:p>
            <a:r>
              <a:rPr lang="cs-CZ" sz="2000" dirty="0" err="1"/>
              <a:t>Wintersemester</a:t>
            </a:r>
            <a:r>
              <a:rPr lang="cs-CZ" sz="2000" dirty="0"/>
              <a:t> 2019/20</a:t>
            </a:r>
          </a:p>
          <a:p>
            <a:r>
              <a:rPr lang="cs-CZ" sz="2000" dirty="0" err="1"/>
              <a:t>Seminarleitung</a:t>
            </a:r>
            <a:r>
              <a:rPr lang="cs-CZ" sz="2000" dirty="0"/>
              <a:t>: Christoph </a:t>
            </a:r>
            <a:r>
              <a:rPr lang="cs-CZ" sz="2000" dirty="0" err="1"/>
              <a:t>Mauerer</a:t>
            </a:r>
            <a:r>
              <a:rPr lang="cs-CZ" sz="2000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8638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D9880E-3F8F-438A-89C2-1354C3BF0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Grundzüge deutscher politischer Geschichte und der deutsch-tschechischen Beziehungen</a:t>
            </a:r>
            <a:endParaRPr lang="cs-CZ" sz="4000" dirty="0"/>
          </a:p>
        </p:txBody>
      </p:sp>
      <p:pic>
        <p:nvPicPr>
          <p:cNvPr id="7" name="Zástupný obsah 6">
            <a:extLst>
              <a:ext uri="{FF2B5EF4-FFF2-40B4-BE49-F238E27FC236}">
                <a16:creationId xmlns:a16="http://schemas.microsoft.com/office/drawing/2014/main" id="{6C285148-6556-4E98-A56A-1E3CA760F7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440" y="1985962"/>
            <a:ext cx="3372485" cy="4496647"/>
          </a:xfr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0052A39F-99CF-4714-AF31-0B8CD28D0E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872" y="2275523"/>
            <a:ext cx="5609448" cy="420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395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D9880E-3F8F-438A-89C2-1354C3BF0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Das Porta </a:t>
            </a:r>
            <a:r>
              <a:rPr lang="de-DE" sz="4000" dirty="0" err="1"/>
              <a:t>Praetoria</a:t>
            </a:r>
            <a:r>
              <a:rPr lang="de-DE" sz="4000" dirty="0"/>
              <a:t> in Regensburg</a:t>
            </a:r>
            <a:endParaRPr lang="cs-CZ" sz="4000" dirty="0"/>
          </a:p>
        </p:txBody>
      </p:sp>
      <p:pic>
        <p:nvPicPr>
          <p:cNvPr id="7" name="Zástupný obsah 6">
            <a:extLst>
              <a:ext uri="{FF2B5EF4-FFF2-40B4-BE49-F238E27FC236}">
                <a16:creationId xmlns:a16="http://schemas.microsoft.com/office/drawing/2014/main" id="{6C285148-6556-4E98-A56A-1E3CA760F7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440" y="1985962"/>
            <a:ext cx="3372485" cy="4496647"/>
          </a:xfr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0052A39F-99CF-4714-AF31-0B8CD28D0E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872" y="2275523"/>
            <a:ext cx="5609448" cy="420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669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D9880E-3F8F-438A-89C2-1354C3BF0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Römische Geschichte des heutigen deutschen Sprachraums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9D1212-AC6D-4A51-9E95-4D56CF78EE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Neben der größeren Porta Nigra in Trier ist die Porta </a:t>
            </a:r>
            <a:r>
              <a:rPr lang="de-DE" dirty="0" err="1"/>
              <a:t>praetoria</a:t>
            </a:r>
            <a:r>
              <a:rPr lang="de-DE" dirty="0"/>
              <a:t> die einzige erhaltene römische Toranlage nördlich der Alpen.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C0E2E68-A337-4745-9385-C601D24BF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23" y="2897187"/>
            <a:ext cx="5259977" cy="3595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603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D9880E-3F8F-438A-89C2-1354C3BF0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Römische Geschichte des heutigen deutschen Sprachraums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9D1212-AC6D-4A51-9E95-4D56CF78EE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Regensburg:</a:t>
            </a:r>
          </a:p>
          <a:p>
            <a:r>
              <a:rPr lang="de-DE" dirty="0"/>
              <a:t>Gegründet als Römerlager 179 n. Chr. unter dem Namen </a:t>
            </a:r>
            <a:r>
              <a:rPr lang="de-DE" i="1" dirty="0" err="1"/>
              <a:t>Castra</a:t>
            </a:r>
            <a:r>
              <a:rPr lang="de-DE" i="1" dirty="0"/>
              <a:t> Regina</a:t>
            </a:r>
            <a:r>
              <a:rPr lang="de-DE" dirty="0"/>
              <a:t> -&gt; </a:t>
            </a:r>
            <a:r>
              <a:rPr lang="de-DE" i="1" dirty="0" err="1"/>
              <a:t>Castra</a:t>
            </a:r>
            <a:r>
              <a:rPr lang="de-DE" i="1" dirty="0"/>
              <a:t> </a:t>
            </a:r>
            <a:r>
              <a:rPr lang="de-DE" i="1" dirty="0" err="1"/>
              <a:t>Regino</a:t>
            </a:r>
            <a:r>
              <a:rPr lang="de-DE" i="1" dirty="0"/>
              <a:t> </a:t>
            </a:r>
            <a:r>
              <a:rPr lang="de-DE" dirty="0"/>
              <a:t>(davon tsch. </a:t>
            </a:r>
            <a:r>
              <a:rPr lang="cs-CZ" i="1" dirty="0"/>
              <a:t>Řezno</a:t>
            </a:r>
            <a:r>
              <a:rPr lang="de-DE" dirty="0"/>
              <a:t>) -&gt; in mittelelterlichem Latein: </a:t>
            </a:r>
            <a:r>
              <a:rPr lang="de-DE" i="1" dirty="0" err="1"/>
              <a:t>Ratisbona</a:t>
            </a:r>
            <a:r>
              <a:rPr lang="de-DE" dirty="0"/>
              <a:t> (vgl. frz. </a:t>
            </a:r>
            <a:r>
              <a:rPr lang="de-DE" i="1" dirty="0" err="1"/>
              <a:t>Ratisbonne</a:t>
            </a:r>
            <a:r>
              <a:rPr lang="de-DE" dirty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2010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D9880E-3F8F-438A-89C2-1354C3BF0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Römische Geschichte des heutigen deutschen Sprachraums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9D1212-AC6D-4A51-9E95-4D56CF78EE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Weitere Römerstädte im deutschen Sprachraum:</a:t>
            </a:r>
          </a:p>
          <a:p>
            <a:pPr marL="0" indent="0">
              <a:buNone/>
            </a:pPr>
            <a:r>
              <a:rPr lang="de-DE" dirty="0"/>
              <a:t>Batavia (Passau), </a:t>
            </a:r>
            <a:r>
              <a:rPr lang="cs-CZ" dirty="0" err="1">
                <a:hlinkClick r:id="rId2" tooltip="Geschichte der Stadt Köl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Köln</a:t>
            </a:r>
            <a:r>
              <a:rPr lang="cs-CZ" dirty="0"/>
              <a:t> (</a:t>
            </a:r>
            <a:r>
              <a:rPr lang="cs-CZ" dirty="0" err="1">
                <a:hlinkClick r:id="rId3" tooltip="Colonia Claudia Ara Agrippinensiu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Colonia</a:t>
            </a:r>
            <a:r>
              <a:rPr lang="cs-CZ" dirty="0">
                <a:hlinkClick r:id="rId3" tooltip="Colonia Claudia Ara Agrippinensiu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Claudia Ara </a:t>
            </a:r>
            <a:r>
              <a:rPr lang="cs-CZ" dirty="0" err="1">
                <a:hlinkClick r:id="rId3" tooltip="Colonia Claudia Ara Agrippinensiu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Agrippinensium</a:t>
            </a:r>
            <a:r>
              <a:rPr lang="de-DE" dirty="0"/>
              <a:t>), </a:t>
            </a:r>
            <a:r>
              <a:rPr lang="cs-CZ" dirty="0" err="1">
                <a:hlinkClick r:id="rId4" tooltip="Geschichte der Stadt Mainz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Mainz</a:t>
            </a:r>
            <a:r>
              <a:rPr lang="cs-CZ" dirty="0"/>
              <a:t> (</a:t>
            </a:r>
            <a:r>
              <a:rPr lang="cs-CZ" dirty="0" err="1">
                <a:hlinkClick r:id="rId5" tooltip="Mogontiacu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Mogontiacum</a:t>
            </a:r>
            <a:r>
              <a:rPr lang="de-DE" dirty="0"/>
              <a:t>), </a:t>
            </a:r>
            <a:r>
              <a:rPr lang="cs-CZ" dirty="0" err="1">
                <a:hlinkClick r:id="rId6" tooltip="Geschichte der Stadt Speyer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Speyer</a:t>
            </a:r>
            <a:r>
              <a:rPr lang="cs-CZ" dirty="0"/>
              <a:t> </a:t>
            </a:r>
            <a:r>
              <a:rPr lang="cs-CZ" dirty="0">
                <a:hlinkClick r:id="rId7" tooltip="Speyer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</a:t>
            </a:r>
            <a:r>
              <a:rPr lang="cs-CZ" dirty="0" err="1">
                <a:hlinkClick r:id="rId7" tooltip="Speyer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Noviomagus</a:t>
            </a:r>
            <a:r>
              <a:rPr lang="cs-CZ" dirty="0">
                <a:hlinkClick r:id="rId7" tooltip="Speyer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)</a:t>
            </a:r>
            <a:r>
              <a:rPr lang="cs-CZ" dirty="0"/>
              <a:t>, </a:t>
            </a:r>
            <a:r>
              <a:rPr lang="cs-CZ" dirty="0" err="1">
                <a:hlinkClick r:id="rId8" tooltip="Geschichte der Stadt Trier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Trier</a:t>
            </a:r>
            <a:r>
              <a:rPr lang="cs-CZ" dirty="0"/>
              <a:t> (</a:t>
            </a:r>
            <a:r>
              <a:rPr lang="cs-CZ" dirty="0">
                <a:hlinkClick r:id="rId9" tooltip="Augusta Treveroru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Augusta </a:t>
            </a:r>
            <a:r>
              <a:rPr lang="cs-CZ" dirty="0" err="1">
                <a:hlinkClick r:id="rId9" tooltip="Augusta Treveroru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Treverorum</a:t>
            </a:r>
            <a:r>
              <a:rPr lang="cs-CZ" dirty="0"/>
              <a:t>), </a:t>
            </a:r>
            <a:r>
              <a:rPr lang="cs-CZ" dirty="0" err="1">
                <a:hlinkClick r:id="rId10" tooltip="Geschichte der Stadt Worm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Worms</a:t>
            </a:r>
            <a:r>
              <a:rPr lang="cs-CZ" dirty="0"/>
              <a:t> (</a:t>
            </a:r>
            <a:r>
              <a:rPr lang="cs-CZ" dirty="0" err="1">
                <a:hlinkClick r:id="rId11" tooltip="Borbetomagu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Borbetomagus</a:t>
            </a:r>
            <a:r>
              <a:rPr lang="cs-CZ" dirty="0"/>
              <a:t>)</a:t>
            </a:r>
            <a:r>
              <a:rPr lang="de-DE" dirty="0"/>
              <a:t>, </a:t>
            </a:r>
            <a:r>
              <a:rPr lang="cs-CZ" dirty="0">
                <a:hlinkClick r:id="rId12" tooltip="Geschichte der Stadt Augsbur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Augsburg</a:t>
            </a:r>
            <a:r>
              <a:rPr lang="cs-CZ" dirty="0"/>
              <a:t> (</a:t>
            </a:r>
            <a:r>
              <a:rPr lang="cs-CZ" dirty="0">
                <a:hlinkClick r:id="rId13" tooltip="Augusta Vindelicoru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Augusta </a:t>
            </a:r>
            <a:r>
              <a:rPr lang="cs-CZ" dirty="0" err="1">
                <a:hlinkClick r:id="rId13" tooltip="Augusta Vindelicoru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Vindelicorum</a:t>
            </a:r>
            <a:r>
              <a:rPr lang="de-DE" dirty="0"/>
              <a:t>), Wien (</a:t>
            </a:r>
            <a:r>
              <a:rPr lang="cs-CZ" i="1" dirty="0" err="1"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Vindobona</a:t>
            </a:r>
            <a:r>
              <a:rPr lang="de-DE" dirty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0329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D9880E-3F8F-438A-89C2-1354C3BF0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Römische Geschichte des heutigen deutschen Sprachraums</a:t>
            </a:r>
            <a:endParaRPr lang="cs-CZ" sz="3600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CE6D78EE-8688-44EB-8B89-54FF6B4A8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7462" y="1557338"/>
            <a:ext cx="7077075" cy="5194184"/>
          </a:xfrm>
        </p:spPr>
      </p:pic>
    </p:spTree>
    <p:extLst>
      <p:ext uri="{BB962C8B-B14F-4D97-AF65-F5344CB8AC3E}">
        <p14:creationId xmlns:p14="http://schemas.microsoft.com/office/powerpoint/2010/main" val="22090456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D9880E-3F8F-438A-89C2-1354C3BF0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Das Frankenreich (5.-9. Jh.)</a:t>
            </a:r>
            <a:endParaRPr lang="cs-CZ" sz="3600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957AF862-AD2C-4CC8-978F-288669B2D8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158" y="1690688"/>
            <a:ext cx="6149642" cy="4351338"/>
          </a:xfrm>
        </p:spPr>
      </p:pic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F3938D7A-5273-4D92-9FBC-4318BDE8A73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333756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/>
              <a:t>Karl der Große an Weihnachten 800 in Rom vom Papst zum Kaiser gekrönt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6692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DFB1CD-223E-4E1D-9D63-F8CDA0E6E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8B558A-7261-403B-89F6-C15ABE1678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371579" cy="4351338"/>
          </a:xfrm>
        </p:spPr>
        <p:txBody>
          <a:bodyPr/>
          <a:lstStyle/>
          <a:p>
            <a:r>
              <a:rPr lang="de-DE" dirty="0"/>
              <a:t>Europäische Wirtschaftsgemeinschaft 1957 (Römische Verträge)</a:t>
            </a:r>
            <a:endParaRPr lang="cs-CZ" dirty="0"/>
          </a:p>
        </p:txBody>
      </p:sp>
      <p:pic>
        <p:nvPicPr>
          <p:cNvPr id="2052" name="Picture 4" descr="Výsledek obrázku pro ewg 1957">
            <a:extLst>
              <a:ext uri="{FF2B5EF4-FFF2-40B4-BE49-F238E27FC236}">
                <a16:creationId xmlns:a16="http://schemas.microsoft.com/office/drawing/2014/main" id="{2696FF55-4EB9-45EE-8131-0DF8F61027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222" y="1694752"/>
            <a:ext cx="3998436" cy="479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1940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DFB1CD-223E-4E1D-9D63-F8CDA0E6E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906520" cy="1325563"/>
          </a:xfrm>
        </p:spPr>
        <p:txBody>
          <a:bodyPr>
            <a:normAutofit/>
          </a:bodyPr>
          <a:lstStyle/>
          <a:p>
            <a:r>
              <a:rPr lang="de-DE" sz="3600" dirty="0"/>
              <a:t>Aufteilung des Frankenreichs 843</a:t>
            </a:r>
            <a:endParaRPr lang="cs-CZ" sz="3600" dirty="0"/>
          </a:p>
        </p:txBody>
      </p:sp>
      <p:pic>
        <p:nvPicPr>
          <p:cNvPr id="13" name="Zástupný obsah 12">
            <a:extLst>
              <a:ext uri="{FF2B5EF4-FFF2-40B4-BE49-F238E27FC236}">
                <a16:creationId xmlns:a16="http://schemas.microsoft.com/office/drawing/2014/main" id="{3506B431-6D22-4310-B98D-29CCAB650A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360" y="40641"/>
            <a:ext cx="6817359" cy="6817359"/>
          </a:xfrm>
        </p:spPr>
      </p:pic>
    </p:spTree>
    <p:extLst>
      <p:ext uri="{BB962C8B-B14F-4D97-AF65-F5344CB8AC3E}">
        <p14:creationId xmlns:p14="http://schemas.microsoft.com/office/powerpoint/2010/main" val="1219280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DFB1CD-223E-4E1D-9D63-F8CDA0E6E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de-DE" sz="4000"/>
              <a:t>Vom Oströmischen Reich zum Heiligen Römischen Reich deutscher Nation</a:t>
            </a:r>
            <a:endParaRPr lang="cs-CZ" sz="40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8B558A-7261-403B-89F6-C15ABE1678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de-DE" dirty="0"/>
              <a:t>Otto der Große 962 (Sachse)</a:t>
            </a:r>
          </a:p>
          <a:p>
            <a:pPr marL="0" indent="0">
              <a:buNone/>
            </a:pPr>
            <a:r>
              <a:rPr lang="de-DE" dirty="0"/>
              <a:t>zum Kaiser gekrönt</a:t>
            </a:r>
            <a:endParaRPr lang="cs-CZ" dirty="0"/>
          </a:p>
        </p:txBody>
      </p:sp>
      <p:pic>
        <p:nvPicPr>
          <p:cNvPr id="4" name="Zástupný obsah 4">
            <a:extLst>
              <a:ext uri="{FF2B5EF4-FFF2-40B4-BE49-F238E27FC236}">
                <a16:creationId xmlns:a16="http://schemas.microsoft.com/office/drawing/2014/main" id="{EA74FABE-A3E5-4BED-A221-C377F00A2A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943" y="1774825"/>
            <a:ext cx="2631857" cy="435133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2D757C96-ADB6-4E08-873C-94245E936D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025" y="2306638"/>
            <a:ext cx="3143250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312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DFB1CD-223E-4E1D-9D63-F8CDA0E6E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" name="Zástupný obsah 8">
            <a:extLst>
              <a:ext uri="{FF2B5EF4-FFF2-40B4-BE49-F238E27FC236}">
                <a16:creationId xmlns:a16="http://schemas.microsoft.com/office/drawing/2014/main" id="{D8EBDA47-8236-43E3-B22D-A2C19F2FF8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840" y="0"/>
            <a:ext cx="5598160" cy="6871742"/>
          </a:xfrm>
        </p:spPr>
      </p:pic>
    </p:spTree>
    <p:extLst>
      <p:ext uri="{BB962C8B-B14F-4D97-AF65-F5344CB8AC3E}">
        <p14:creationId xmlns:p14="http://schemas.microsoft.com/office/powerpoint/2010/main" val="2726726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DFB1CD-223E-4E1D-9D63-F8CDA0E6E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" name="Zástupný obsah 8">
            <a:extLst>
              <a:ext uri="{FF2B5EF4-FFF2-40B4-BE49-F238E27FC236}">
                <a16:creationId xmlns:a16="http://schemas.microsoft.com/office/drawing/2014/main" id="{D8EBDA47-8236-43E3-B22D-A2C19F2FF8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250" y="-1"/>
            <a:ext cx="8286750" cy="10171987"/>
          </a:xfrm>
        </p:spPr>
      </p:pic>
      <p:sp>
        <p:nvSpPr>
          <p:cNvPr id="4" name="Zástupný obsah 2">
            <a:extLst>
              <a:ext uri="{FF2B5EF4-FFF2-40B4-BE49-F238E27FC236}">
                <a16:creationId xmlns:a16="http://schemas.microsoft.com/office/drawing/2014/main" id="{D25D57EE-3622-46B5-86E9-CC6048CAA7DE}"/>
              </a:ext>
            </a:extLst>
          </p:cNvPr>
          <p:cNvSpPr txBox="1">
            <a:spLocks/>
          </p:cNvSpPr>
          <p:nvPr/>
        </p:nvSpPr>
        <p:spPr>
          <a:xfrm>
            <a:off x="838199" y="1825625"/>
            <a:ext cx="28670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Vier Stammes-herzogtümer: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de-DE" dirty="0"/>
              <a:t>Sachsen, Franken, Schwaben und Baiern</a:t>
            </a:r>
          </a:p>
          <a:p>
            <a:r>
              <a:rPr lang="de-DE" dirty="0"/>
              <a:t>Ostmark, Mark Lausitz</a:t>
            </a:r>
          </a:p>
          <a:p>
            <a:pPr marL="0" indent="0">
              <a:buNone/>
            </a:pPr>
            <a:r>
              <a:rPr lang="de-DE" dirty="0"/>
              <a:t>(germanisch </a:t>
            </a:r>
            <a:r>
              <a:rPr lang="de-DE" i="1" dirty="0"/>
              <a:t>Mark</a:t>
            </a:r>
            <a:r>
              <a:rPr lang="de-DE" dirty="0"/>
              <a:t> – </a:t>
            </a:r>
            <a:r>
              <a:rPr lang="de-DE" dirty="0" err="1"/>
              <a:t>slaw</a:t>
            </a:r>
            <a:r>
              <a:rPr lang="de-DE" dirty="0"/>
              <a:t>. </a:t>
            </a:r>
            <a:r>
              <a:rPr lang="de-DE" i="1" dirty="0"/>
              <a:t>Grenze</a:t>
            </a:r>
            <a:r>
              <a:rPr lang="de-DE" dirty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35000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DFB1CD-223E-4E1D-9D63-F8CDA0E6E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Deutsch-tschechische Beziehungen der Frühzeit</a:t>
            </a:r>
            <a:endParaRPr lang="cs-CZ" sz="3600" dirty="0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C2575E12-BB50-4C3D-9F9E-2A883C7199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580" y="1416456"/>
            <a:ext cx="7104840" cy="5306428"/>
          </a:xfrm>
        </p:spPr>
      </p:pic>
    </p:spTree>
    <p:extLst>
      <p:ext uri="{BB962C8B-B14F-4D97-AF65-F5344CB8AC3E}">
        <p14:creationId xmlns:p14="http://schemas.microsoft.com/office/powerpoint/2010/main" val="38914716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DFB1CD-223E-4E1D-9D63-F8CDA0E6E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Deutsch-tschechische Beziehungen der Frühzeit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8B558A-7261-403B-89F6-C15ABE1678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Reichstag</a:t>
            </a:r>
            <a:r>
              <a:rPr lang="cs-CZ" dirty="0"/>
              <a:t> </a:t>
            </a:r>
            <a:r>
              <a:rPr lang="cs-CZ" dirty="0" err="1"/>
              <a:t>zu</a:t>
            </a:r>
            <a:r>
              <a:rPr lang="cs-CZ" dirty="0"/>
              <a:t> </a:t>
            </a:r>
            <a:r>
              <a:rPr lang="cs-CZ" dirty="0" err="1"/>
              <a:t>Regensburg</a:t>
            </a:r>
            <a:r>
              <a:rPr lang="cs-CZ" dirty="0"/>
              <a:t> 845</a:t>
            </a:r>
            <a:r>
              <a:rPr lang="de-DE" dirty="0"/>
              <a:t>:</a:t>
            </a:r>
          </a:p>
          <a:p>
            <a:pPr marL="0" indent="0">
              <a:buNone/>
            </a:pPr>
            <a:r>
              <a:rPr lang="de-DE" dirty="0"/>
              <a:t>14 böhmische Fürsten erbitten die Taufe</a:t>
            </a:r>
          </a:p>
          <a:p>
            <a:pPr marL="0" indent="0">
              <a:buNone/>
            </a:pPr>
            <a:r>
              <a:rPr lang="de-DE" dirty="0"/>
              <a:t>-&gt; unterstellen sich damit religiös der westlichen, lateinische Kirche und politisch dem ostfränkischen Reich</a:t>
            </a:r>
          </a:p>
          <a:p>
            <a:r>
              <a:rPr lang="de-DE" dirty="0"/>
              <a:t>Christianisierung Böhmens durch bairische Missionare</a:t>
            </a:r>
          </a:p>
          <a:p>
            <a:pPr marL="0" indent="0">
              <a:buNone/>
            </a:pPr>
            <a:r>
              <a:rPr lang="de-DE" dirty="0"/>
              <a:t>(739 Bistum Regensburg – 973 unter Zustimmung des Regensburger Bischofs Wolfgang Bistum Prag gegründet)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29516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D2F0F4-89E6-4BF8-AD66-AC79351CD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Deutsch-tschechische Beziehungen der Frühzeit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FCA129-9F30-4ACF-814B-145576CF9F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Hl. Wenzel lässt in Prag „steinerne Kirche“ erbauen, </a:t>
            </a:r>
          </a:p>
          <a:p>
            <a:pPr marL="0" indent="0">
              <a:buNone/>
            </a:pPr>
            <a:r>
              <a:rPr lang="de-DE" dirty="0"/>
              <a:t>diese nach dem Sachsen-Heiligen Veit benannt (ostfränkischer Kaiser war Sachse)</a:t>
            </a:r>
          </a:p>
          <a:p>
            <a:r>
              <a:rPr lang="de-DE" dirty="0"/>
              <a:t>10. Jh.: Böhmen nehmen an der Schlacht auf dem Lechfeld 955 gegen die Ungarn und am Elbslawenfeldzug teil</a:t>
            </a:r>
          </a:p>
        </p:txBody>
      </p:sp>
    </p:spTree>
    <p:extLst>
      <p:ext uri="{BB962C8B-B14F-4D97-AF65-F5344CB8AC3E}">
        <p14:creationId xmlns:p14="http://schemas.microsoft.com/office/powerpoint/2010/main" val="13270151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551DF8-D5B6-4B98-A5A3-39A7CB05A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Heiliges Römisches Reich deutscher Nation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ED1C9D2-E183-4532-A13F-071B95E87B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Auf sächsisches Herrschergeschlecht der Ottonen (Otto der Große)</a:t>
            </a:r>
          </a:p>
          <a:p>
            <a:pPr marL="0" indent="0">
              <a:buNone/>
            </a:pPr>
            <a:r>
              <a:rPr lang="de-DE" dirty="0"/>
              <a:t>folgt das Geschlecht der Salier (ab 1024): Dom zu Speyer, Investiturstreit</a:t>
            </a:r>
          </a:p>
          <a:p>
            <a:r>
              <a:rPr lang="de-DE" dirty="0"/>
              <a:t>Ab 1138 Geschlecht der Staufer:</a:t>
            </a:r>
          </a:p>
          <a:p>
            <a:pPr marL="0" indent="0">
              <a:buNone/>
            </a:pPr>
            <a:r>
              <a:rPr lang="de-DE" dirty="0"/>
              <a:t>u.a. Kaiser Friedrich I. Barbarossa (mehrere Feldzüge nach Italien) und sein Enkel Friedrich II. (auf Sizilien aufgewachsen)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96296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911D85-81AD-4544-B99C-5EEFBD5C5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365125"/>
            <a:ext cx="5120114" cy="1692794"/>
          </a:xfrm>
        </p:spPr>
        <p:txBody>
          <a:bodyPr>
            <a:normAutofit/>
          </a:bodyPr>
          <a:lstStyle/>
          <a:p>
            <a:r>
              <a:rPr lang="de-DE" sz="3700"/>
              <a:t>Spätere Sicht auf das deutsche Mittelalter: Die Kyffhäusersage</a:t>
            </a:r>
            <a:endParaRPr lang="cs-CZ" sz="370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C2B5410-9E65-45FC-A875-A408324CA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1" y="2575034"/>
            <a:ext cx="5120113" cy="3462228"/>
          </a:xfrm>
        </p:spPr>
        <p:txBody>
          <a:bodyPr>
            <a:normAutofit/>
          </a:bodyPr>
          <a:lstStyle/>
          <a:p>
            <a:r>
              <a:rPr lang="de-DE" sz="2000" dirty="0"/>
              <a:t>Nach der Kyffhäusersage schläft im Kyffhäuserberg in Thüringen Kaiser Friedrich I. Barbarossa mit seinen Rittern, um eines Tages zu erwachen und das Reich zu retten</a:t>
            </a:r>
          </a:p>
          <a:p>
            <a:r>
              <a:rPr lang="de-DE" sz="2000" dirty="0"/>
              <a:t>Im 19. Jh. mit deutscher Nationalbewegung verknüpft: Barbarossa schläft so lange, bis Deutschland geeint ist</a:t>
            </a:r>
            <a:endParaRPr lang="cs-CZ" sz="2000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9F88393-AAF9-49AC-89B5-054DBEDA64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1" r="9638" b="-1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570219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646E7E0-46E8-441B-9E5F-C377C1613E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A52DDD4-81C7-4D6B-9B76-ABF7E638E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464" y="1260134"/>
            <a:ext cx="6293536" cy="5597866"/>
          </a:xfrm>
          <a:prstGeom prst="rect">
            <a:avLst/>
          </a:prstGeom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BAC29CF3-A91E-49EA-8D75-2E2EBAB57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de-DE" sz="3600" dirty="0"/>
              <a:t>Das Kyffhäuserdenkmal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1756360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4B3BEA-805F-4675-82FB-0CF08E529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Das Kyffhäuserdenkmal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CDFE2A-27A4-4606-ADA1-155E0D4C19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1890-1896 Kyffhäuserdenkmal zu Ehren Kaiser Wilhelm I. (1871-1888) erbaut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07CD1F6-F29A-4A9B-BA0E-9BEE5AE28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8166"/>
            <a:ext cx="5697584" cy="425983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E171890-64B2-4E33-B447-6AC41DB4E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3802" y="2377440"/>
            <a:ext cx="3235062" cy="448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1572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7E4860-ED84-441B-8274-972EBE589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16000"/>
          </a:xfrm>
        </p:spPr>
        <p:txBody>
          <a:bodyPr>
            <a:normAutofit/>
          </a:bodyPr>
          <a:lstStyle/>
          <a:p>
            <a:r>
              <a:rPr lang="cs-CZ" sz="3600" dirty="0"/>
              <a:t>Heinrich </a:t>
            </a:r>
            <a:r>
              <a:rPr lang="cs-CZ" sz="3600" dirty="0" err="1"/>
              <a:t>Heine</a:t>
            </a:r>
            <a:r>
              <a:rPr lang="cs-CZ" sz="3600" dirty="0"/>
              <a:t>: </a:t>
            </a:r>
            <a:r>
              <a:rPr lang="cs-CZ" sz="3600" i="1" dirty="0" err="1"/>
              <a:t>Deutschland</a:t>
            </a:r>
            <a:r>
              <a:rPr lang="cs-CZ" sz="3600" i="1" dirty="0"/>
              <a:t>, </a:t>
            </a:r>
            <a:r>
              <a:rPr lang="cs-CZ" sz="3600" i="1" dirty="0" err="1"/>
              <a:t>ein</a:t>
            </a:r>
            <a:r>
              <a:rPr lang="cs-CZ" sz="3600" i="1" dirty="0"/>
              <a:t> </a:t>
            </a:r>
            <a:r>
              <a:rPr lang="cs-CZ" sz="3600" i="1" dirty="0" err="1"/>
              <a:t>Wintermärchen</a:t>
            </a:r>
            <a:r>
              <a:rPr lang="de-DE" sz="3600" i="1" dirty="0"/>
              <a:t> </a:t>
            </a:r>
            <a:r>
              <a:rPr lang="de-DE" sz="3600" dirty="0"/>
              <a:t>(1844)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9507BCD-25A1-44B1-B59F-C7CD3E9048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22825"/>
          </a:xfrm>
        </p:spPr>
        <p:txBody>
          <a:bodyPr>
            <a:normAutofit fontScale="92500" lnSpcReduction="10000"/>
          </a:bodyPr>
          <a:lstStyle/>
          <a:p>
            <a:r>
              <a:rPr lang="de-DE" dirty="0"/>
              <a:t>»Herr Rotbart« – rief ich laut –, »du bist</a:t>
            </a:r>
            <a:br>
              <a:rPr lang="de-DE" dirty="0"/>
            </a:br>
            <a:r>
              <a:rPr lang="de-DE" dirty="0"/>
              <a:t>Ein altes Fabelwesen,</a:t>
            </a:r>
            <a:br>
              <a:rPr lang="de-DE" dirty="0"/>
            </a:br>
            <a:r>
              <a:rPr lang="de-DE" dirty="0"/>
              <a:t>Geh, leg dich schlafen, wir werden uns</a:t>
            </a:r>
            <a:br>
              <a:rPr lang="de-DE" dirty="0"/>
            </a:br>
            <a:r>
              <a:rPr lang="de-DE" dirty="0"/>
              <a:t>Auch ohne dich erlösen.</a:t>
            </a:r>
          </a:p>
          <a:p>
            <a:r>
              <a:rPr lang="de-DE" dirty="0"/>
              <a:t>Die Republikaner lachen uns aus,</a:t>
            </a:r>
            <a:br>
              <a:rPr lang="de-DE" dirty="0"/>
            </a:br>
            <a:r>
              <a:rPr lang="de-DE" dirty="0"/>
              <a:t>Sehn sie an unserer Spitze</a:t>
            </a:r>
            <a:br>
              <a:rPr lang="de-DE" dirty="0"/>
            </a:br>
            <a:r>
              <a:rPr lang="de-DE" dirty="0"/>
              <a:t>So ein Gespenst mit Zepter und </a:t>
            </a:r>
            <a:r>
              <a:rPr lang="de-DE" dirty="0" err="1"/>
              <a:t>Kron</a:t>
            </a:r>
            <a:r>
              <a:rPr lang="de-DE" dirty="0"/>
              <a:t>';</a:t>
            </a:r>
            <a:br>
              <a:rPr lang="de-DE" dirty="0"/>
            </a:br>
            <a:r>
              <a:rPr lang="de-DE" dirty="0"/>
              <a:t>Sie rissen schlechte Witze.</a:t>
            </a:r>
          </a:p>
          <a:p>
            <a:pPr marL="0" indent="0">
              <a:buNone/>
            </a:pPr>
            <a:r>
              <a:rPr lang="de-DE" dirty="0"/>
              <a:t>[…]</a:t>
            </a:r>
          </a:p>
          <a:p>
            <a:r>
              <a:rPr lang="de-DE" dirty="0"/>
              <a:t>Das beste wäre, du bliebest zu Haus,</a:t>
            </a:r>
            <a:br>
              <a:rPr lang="de-DE" dirty="0"/>
            </a:br>
            <a:r>
              <a:rPr lang="de-DE" dirty="0"/>
              <a:t>Hier in dem alten Kyffhäuser –</a:t>
            </a:r>
            <a:br>
              <a:rPr lang="de-DE" dirty="0"/>
            </a:br>
            <a:r>
              <a:rPr lang="de-DE" dirty="0"/>
              <a:t>Bedenk ich die Sache ganz genau,</a:t>
            </a:r>
            <a:br>
              <a:rPr lang="de-DE" dirty="0"/>
            </a:br>
            <a:r>
              <a:rPr lang="de-DE" dirty="0"/>
              <a:t>So brauchen wir gar keinen Kaiser.«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90755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777</TotalTime>
  <Words>484</Words>
  <Application>Microsoft Office PowerPoint</Application>
  <PresentationFormat>Širokoúhlá obrazovka</PresentationFormat>
  <Paragraphs>54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Motiv Office</vt:lpstr>
      <vt:lpstr>Seminar Kulturelle und sprachliche Landeskunde (KGS/KRJN)</vt:lpstr>
      <vt:lpstr>Grundzüge deutscher politischer Geschichte und der deutsch-tschechischen Beziehungen</vt:lpstr>
      <vt:lpstr>Das Porta Praetoria in Regensburg</vt:lpstr>
      <vt:lpstr>Römische Geschichte des heutigen deutschen Sprachraums</vt:lpstr>
      <vt:lpstr>Römische Geschichte des heutigen deutschen Sprachraums</vt:lpstr>
      <vt:lpstr>Römische Geschichte des heutigen deutschen Sprachraums</vt:lpstr>
      <vt:lpstr>Römische Geschichte des heutigen deutschen Sprachraums</vt:lpstr>
      <vt:lpstr>Das Frankenreich (5.-9. Jh.)</vt:lpstr>
      <vt:lpstr>Prezentace aplikace PowerPoint</vt:lpstr>
      <vt:lpstr>Aufteilung des Frankenreichs 843</vt:lpstr>
      <vt:lpstr>Vom Oströmischen Reich zum Heiligen Römischen Reich deutscher Nation</vt:lpstr>
      <vt:lpstr>Prezentace aplikace PowerPoint</vt:lpstr>
      <vt:lpstr>Prezentace aplikace PowerPoint</vt:lpstr>
      <vt:lpstr>Deutsch-tschechische Beziehungen der Frühzeit</vt:lpstr>
      <vt:lpstr>Deutsch-tschechische Beziehungen der Frühzeit</vt:lpstr>
      <vt:lpstr>Deutsch-tschechische Beziehungen der Frühzeit</vt:lpstr>
      <vt:lpstr>Heiliges Römisches Reich deutscher Nation</vt:lpstr>
      <vt:lpstr>Spätere Sicht auf das deutsche Mittelalter: Die Kyffhäusersage</vt:lpstr>
      <vt:lpstr>Das Kyffhäuserdenkmal</vt:lpstr>
      <vt:lpstr>Das Kyffhäuserdenkmal</vt:lpstr>
      <vt:lpstr>Heinrich Heine: Deutschland, ein Wintermärchen (1844)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 Kulturelle und sprachliche Landeskunde (KGS/KRJN)</dc:title>
  <dc:creator>christoph.mauerer@web.de</dc:creator>
  <cp:lastModifiedBy>christoph.mauerer@web.de</cp:lastModifiedBy>
  <cp:revision>15</cp:revision>
  <dcterms:created xsi:type="dcterms:W3CDTF">2019-10-05T08:57:12Z</dcterms:created>
  <dcterms:modified xsi:type="dcterms:W3CDTF">2019-10-14T09:47:20Z</dcterms:modified>
</cp:coreProperties>
</file>