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7" r:id="rId11"/>
    <p:sldId id="265" r:id="rId12"/>
    <p:sldId id="266" r:id="rId13"/>
    <p:sldId id="268" r:id="rId14"/>
    <p:sldId id="269" r:id="rId15"/>
    <p:sldId id="270" r:id="rId16"/>
    <p:sldId id="271" r:id="rId17"/>
    <p:sldId id="272" r:id="rId18"/>
    <p:sldId id="274" r:id="rId19"/>
    <p:sldId id="273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3E6E6-37B7-46E9-9A13-829D23AC96C1}" type="datetimeFigureOut">
              <a:rPr lang="cs-CZ" smtClean="0"/>
              <a:pPr/>
              <a:t>21.9.2015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7B84C-4230-4307-8E22-A9B4D82665D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3E6E6-37B7-46E9-9A13-829D23AC96C1}" type="datetimeFigureOut">
              <a:rPr lang="cs-CZ" smtClean="0"/>
              <a:pPr/>
              <a:t>21.9.2015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7B84C-4230-4307-8E22-A9B4D82665D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3E6E6-37B7-46E9-9A13-829D23AC96C1}" type="datetimeFigureOut">
              <a:rPr lang="cs-CZ" smtClean="0"/>
              <a:pPr/>
              <a:t>21.9.2015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7B84C-4230-4307-8E22-A9B4D82665D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3E6E6-37B7-46E9-9A13-829D23AC96C1}" type="datetimeFigureOut">
              <a:rPr lang="cs-CZ" smtClean="0"/>
              <a:pPr/>
              <a:t>21.9.2015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7B84C-4230-4307-8E22-A9B4D82665D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3E6E6-37B7-46E9-9A13-829D23AC96C1}" type="datetimeFigureOut">
              <a:rPr lang="cs-CZ" smtClean="0"/>
              <a:pPr/>
              <a:t>21.9.2015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7B84C-4230-4307-8E22-A9B4D82665D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3E6E6-37B7-46E9-9A13-829D23AC96C1}" type="datetimeFigureOut">
              <a:rPr lang="cs-CZ" smtClean="0"/>
              <a:pPr/>
              <a:t>21.9.2015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7B84C-4230-4307-8E22-A9B4D82665D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3E6E6-37B7-46E9-9A13-829D23AC96C1}" type="datetimeFigureOut">
              <a:rPr lang="cs-CZ" smtClean="0"/>
              <a:pPr/>
              <a:t>21.9.2015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7B84C-4230-4307-8E22-A9B4D82665D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3E6E6-37B7-46E9-9A13-829D23AC96C1}" type="datetimeFigureOut">
              <a:rPr lang="cs-CZ" smtClean="0"/>
              <a:pPr/>
              <a:t>21.9.2015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7B84C-4230-4307-8E22-A9B4D82665D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3E6E6-37B7-46E9-9A13-829D23AC96C1}" type="datetimeFigureOut">
              <a:rPr lang="cs-CZ" smtClean="0"/>
              <a:pPr/>
              <a:t>21.9.2015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7B84C-4230-4307-8E22-A9B4D82665D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3E6E6-37B7-46E9-9A13-829D23AC96C1}" type="datetimeFigureOut">
              <a:rPr lang="cs-CZ" smtClean="0"/>
              <a:pPr/>
              <a:t>21.9.2015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7B84C-4230-4307-8E22-A9B4D82665D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3E6E6-37B7-46E9-9A13-829D23AC96C1}" type="datetimeFigureOut">
              <a:rPr lang="cs-CZ" smtClean="0"/>
              <a:pPr/>
              <a:t>21.9.2015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77B84C-4230-4307-8E22-A9B4D82665D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53E6E6-37B7-46E9-9A13-829D23AC96C1}" type="datetimeFigureOut">
              <a:rPr lang="cs-CZ" smtClean="0"/>
              <a:pPr/>
              <a:t>21.9.2015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77B84C-4230-4307-8E22-A9B4D82665D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Management změny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Druhy změn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</a:t>
            </a:r>
            <a:r>
              <a:rPr lang="cs-CZ" dirty="0"/>
              <a:t> každé organizaci se neustále uskutečňuje mnoho různých změn, které se mohou týkat:</a:t>
            </a:r>
          </a:p>
          <a:p>
            <a:pPr lvl="0"/>
            <a:r>
              <a:rPr lang="cs-CZ" dirty="0"/>
              <a:t>jednotlivých pracovníků</a:t>
            </a:r>
          </a:p>
          <a:p>
            <a:pPr lvl="0"/>
            <a:r>
              <a:rPr lang="cs-CZ" dirty="0"/>
              <a:t>skupin pracovníků</a:t>
            </a:r>
          </a:p>
          <a:p>
            <a:pPr lvl="0"/>
            <a:r>
              <a:rPr lang="cs-CZ" dirty="0"/>
              <a:t>všech zaměstnanců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Druhy změn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None/>
            </a:pPr>
            <a:r>
              <a:rPr lang="cs-CZ" u="sng" dirty="0"/>
              <a:t>Podle věcného obsahu:</a:t>
            </a:r>
            <a:endParaRPr lang="cs-CZ" dirty="0"/>
          </a:p>
          <a:p>
            <a:pPr lvl="0"/>
            <a:r>
              <a:rPr lang="cs-CZ" b="1" dirty="0"/>
              <a:t>změny strategické</a:t>
            </a:r>
            <a:r>
              <a:rPr lang="cs-CZ" dirty="0"/>
              <a:t>, které jsou výchoz reakcí managementu organizace na změny vnějšího prostředí</a:t>
            </a:r>
          </a:p>
          <a:p>
            <a:pPr lvl="0"/>
            <a:r>
              <a:rPr lang="cs-CZ" b="1" dirty="0"/>
              <a:t>změny systémů a struktury,</a:t>
            </a:r>
            <a:endParaRPr lang="cs-CZ" dirty="0"/>
          </a:p>
          <a:p>
            <a:pPr lvl="0"/>
            <a:r>
              <a:rPr lang="cs-CZ" b="1" dirty="0"/>
              <a:t>změny procesů,</a:t>
            </a:r>
            <a:endParaRPr lang="cs-CZ" dirty="0"/>
          </a:p>
          <a:p>
            <a:pPr lvl="0"/>
            <a:r>
              <a:rPr lang="cs-CZ" b="1" dirty="0"/>
              <a:t>změny organizační kultury.</a:t>
            </a:r>
            <a:endParaRPr lang="cs-CZ" dirty="0"/>
          </a:p>
          <a:p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Druhy změn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>
              <a:buNone/>
            </a:pPr>
            <a:r>
              <a:rPr lang="cs-CZ" u="sng" dirty="0" smtClean="0"/>
              <a:t>Podle </a:t>
            </a:r>
            <a:r>
              <a:rPr lang="cs-CZ" u="sng" dirty="0"/>
              <a:t>způsobu přípravy:</a:t>
            </a:r>
            <a:endParaRPr lang="cs-CZ" dirty="0"/>
          </a:p>
          <a:p>
            <a:pPr lvl="0"/>
            <a:r>
              <a:rPr lang="cs-CZ" dirty="0"/>
              <a:t>změny plánované, které jsou projevem </a:t>
            </a:r>
            <a:r>
              <a:rPr lang="cs-CZ" dirty="0" err="1"/>
              <a:t>proaktivního</a:t>
            </a:r>
            <a:r>
              <a:rPr lang="cs-CZ" dirty="0"/>
              <a:t> přístupu managementu k rozvoji organizace,</a:t>
            </a:r>
          </a:p>
          <a:p>
            <a:pPr lvl="0"/>
            <a:r>
              <a:rPr lang="cs-CZ" dirty="0"/>
              <a:t>změny neplánované, reaktivní, kdy management organizace reaguje na neočekávané a nepředvídané události ve vnějším nebo vnitřním prostředí, zpravidla v období poklesu nebo krize podniku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Druhy změn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lvl="0">
              <a:buNone/>
            </a:pPr>
            <a:r>
              <a:rPr lang="cs-CZ" u="sng" dirty="0"/>
              <a:t>Podle způsobu přípravy a implementace:</a:t>
            </a:r>
            <a:endParaRPr lang="cs-CZ" dirty="0"/>
          </a:p>
          <a:p>
            <a:pPr lvl="0"/>
            <a:r>
              <a:rPr lang="cs-CZ" b="1" dirty="0"/>
              <a:t>změny nařizované</a:t>
            </a:r>
            <a:r>
              <a:rPr lang="cs-CZ" dirty="0"/>
              <a:t> – uskutečňované na základě autoritativního rozhodnutí managementu</a:t>
            </a:r>
          </a:p>
          <a:p>
            <a:pPr lvl="0"/>
            <a:r>
              <a:rPr lang="cs-CZ" b="1" dirty="0"/>
              <a:t>změny projednávané</a:t>
            </a:r>
            <a:r>
              <a:rPr lang="cs-CZ" dirty="0"/>
              <a:t>, jsou to změny, které manažer před implementací projedná s pracovníky, kterých se změna bude týkat</a:t>
            </a:r>
          </a:p>
          <a:p>
            <a:pPr lvl="0"/>
            <a:r>
              <a:rPr lang="cs-CZ" b="1" dirty="0"/>
              <a:t>změny participační</a:t>
            </a:r>
            <a:r>
              <a:rPr lang="cs-CZ" dirty="0"/>
              <a:t>. tj. změny připravované ve spolupráci s pracovníky (nadřízený x podřízený), kterých se změna bude týkat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Druhy změn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>
              <a:buNone/>
            </a:pPr>
            <a:r>
              <a:rPr lang="cs-CZ" u="sng" dirty="0"/>
              <a:t>Podle velikosti či rozsahu:</a:t>
            </a:r>
            <a:endParaRPr lang="cs-CZ" dirty="0"/>
          </a:p>
          <a:p>
            <a:pPr lvl="0"/>
            <a:r>
              <a:rPr lang="cs-CZ" dirty="0"/>
              <a:t>změny </a:t>
            </a:r>
            <a:r>
              <a:rPr lang="cs-CZ" b="1" dirty="0"/>
              <a:t>inkrementální</a:t>
            </a:r>
            <a:r>
              <a:rPr lang="cs-CZ" dirty="0"/>
              <a:t>, tj. změny uskutečňované malými opatřeními a přírůstky, uskutečňované na principu </a:t>
            </a:r>
            <a:r>
              <a:rPr lang="cs-CZ" dirty="0" err="1"/>
              <a:t>Kaizen</a:t>
            </a:r>
            <a:endParaRPr lang="cs-CZ" dirty="0"/>
          </a:p>
          <a:p>
            <a:pPr lvl="0"/>
            <a:r>
              <a:rPr lang="cs-CZ" dirty="0"/>
              <a:t>změny </a:t>
            </a:r>
            <a:r>
              <a:rPr lang="cs-CZ" b="1" dirty="0"/>
              <a:t>tranzitní</a:t>
            </a:r>
            <a:r>
              <a:rPr lang="cs-CZ" dirty="0"/>
              <a:t> (</a:t>
            </a:r>
            <a:r>
              <a:rPr lang="cs-CZ" dirty="0" err="1"/>
              <a:t>tranzicionální</a:t>
            </a:r>
            <a:r>
              <a:rPr lang="cs-CZ" dirty="0"/>
              <a:t>, transpoziční), jsou nejčastější a jejich cílem je náhlý, skokový, přechod na vyšší úroveň podnikového výkonu</a:t>
            </a:r>
          </a:p>
          <a:p>
            <a:pPr lvl="0"/>
            <a:r>
              <a:rPr lang="cs-CZ" dirty="0"/>
              <a:t>změny </a:t>
            </a:r>
            <a:r>
              <a:rPr lang="cs-CZ" b="1" dirty="0"/>
              <a:t>transformační</a:t>
            </a:r>
            <a:r>
              <a:rPr lang="cs-CZ" dirty="0"/>
              <a:t>, při nichž přechází jedna změna v druhou, jedná se v principu o „změnu změn“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smtClean="0"/>
              <a:t/>
            </a:r>
            <a:br>
              <a:rPr lang="cs-CZ" b="1" smtClean="0"/>
            </a:br>
            <a:r>
              <a:rPr lang="cs-CZ" b="1" smtClean="0"/>
              <a:t>Postoje </a:t>
            </a:r>
            <a:r>
              <a:rPr lang="cs-CZ" b="1" dirty="0" smtClean="0"/>
              <a:t>lidí ke změnám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b="1" dirty="0" smtClean="0"/>
              <a:t>pozitivně </a:t>
            </a:r>
            <a:r>
              <a:rPr lang="cs-CZ" b="1" dirty="0"/>
              <a:t>reagující</a:t>
            </a:r>
            <a:r>
              <a:rPr lang="cs-CZ" dirty="0"/>
              <a:t> pracovníci změny vítají a akceptují, a jsou přesvědčení, že bude změna přínosem pro organizaci</a:t>
            </a:r>
          </a:p>
          <a:p>
            <a:pPr lvl="0"/>
            <a:r>
              <a:rPr lang="cs-CZ" b="1" dirty="0"/>
              <a:t>neutrálně reagující</a:t>
            </a:r>
            <a:r>
              <a:rPr lang="cs-CZ" dirty="0"/>
              <a:t> pracovníci změnu akceptují proto, že s ní souhlasí jejich spolupracovníci a nadřízení</a:t>
            </a:r>
          </a:p>
          <a:p>
            <a:pPr lvl="0"/>
            <a:r>
              <a:rPr lang="cs-CZ" b="1" dirty="0"/>
              <a:t>negativně reagující</a:t>
            </a:r>
            <a:r>
              <a:rPr lang="cs-CZ" dirty="0"/>
              <a:t> pracovníci nesouhlasí se změnou a dávají to zřetelně najevo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Příčiny odporu ke změnám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lvl="0"/>
            <a:r>
              <a:rPr lang="cs-CZ" b="1" dirty="0" smtClean="0"/>
              <a:t>preference</a:t>
            </a:r>
            <a:r>
              <a:rPr lang="cs-CZ" dirty="0" smtClean="0"/>
              <a:t> </a:t>
            </a:r>
            <a:r>
              <a:rPr lang="cs-CZ" b="1" dirty="0"/>
              <a:t>stability</a:t>
            </a:r>
            <a:r>
              <a:rPr lang="cs-CZ" dirty="0"/>
              <a:t> před změnou a tendence dělat všechno jako dosud</a:t>
            </a:r>
          </a:p>
          <a:p>
            <a:pPr lvl="0"/>
            <a:r>
              <a:rPr lang="cs-CZ" b="1" dirty="0"/>
              <a:t>preference osobních zájmů</a:t>
            </a:r>
            <a:r>
              <a:rPr lang="cs-CZ" dirty="0"/>
              <a:t> a cílů před zájmy a cíli organizace</a:t>
            </a:r>
          </a:p>
          <a:p>
            <a:pPr lvl="0"/>
            <a:r>
              <a:rPr lang="cs-CZ" b="1" dirty="0"/>
              <a:t>antipatie k překvapením a k nařizované změně</a:t>
            </a:r>
            <a:r>
              <a:rPr lang="cs-CZ" dirty="0"/>
              <a:t>, lidé neradi přijímají náhlé, neočekávané změny</a:t>
            </a:r>
          </a:p>
          <a:p>
            <a:pPr lvl="0"/>
            <a:r>
              <a:rPr lang="cs-CZ" b="1" dirty="0"/>
              <a:t>nedostatek přesvědčení o nutnosti změny</a:t>
            </a:r>
            <a:endParaRPr lang="cs-CZ" dirty="0"/>
          </a:p>
          <a:p>
            <a:pPr lvl="0"/>
            <a:r>
              <a:rPr lang="cs-CZ" b="1" dirty="0"/>
              <a:t>strach z neznámého</a:t>
            </a:r>
            <a:r>
              <a:rPr lang="cs-CZ" dirty="0"/>
              <a:t>, změna znamená přechod ze současného a jistého do nového, nejistého</a:t>
            </a:r>
          </a:p>
          <a:p>
            <a:pPr lvl="0"/>
            <a:r>
              <a:rPr lang="cs-CZ" b="1" dirty="0"/>
              <a:t>nedostatek důvěry a účty k osobě</a:t>
            </a:r>
            <a:r>
              <a:rPr lang="cs-CZ" dirty="0"/>
              <a:t>, která změnu předkládá a zavádí</a:t>
            </a:r>
          </a:p>
          <a:p>
            <a:pPr lvl="0"/>
            <a:r>
              <a:rPr lang="cs-CZ" dirty="0"/>
              <a:t>top manažeři se mohou stát největší silou bránící změnám</a:t>
            </a:r>
          </a:p>
          <a:p>
            <a:pPr lvl="0"/>
            <a:r>
              <a:rPr lang="cs-CZ" dirty="0"/>
              <a:t>častými důvody odporu ke změnám u manažerů jsou také nedostatečné znalosti, obava z neúspěchu na neochota řešit nepopulární problémy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5 stádií reakcí na zavádění změn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dirty="0" smtClean="0"/>
              <a:t>odmítnutí </a:t>
            </a:r>
            <a:r>
              <a:rPr lang="cs-CZ" dirty="0"/>
              <a:t>změny bývá první a nejčastější reakce na změnu</a:t>
            </a:r>
          </a:p>
          <a:p>
            <a:pPr lvl="0"/>
            <a:r>
              <a:rPr lang="cs-CZ" dirty="0"/>
              <a:t>obrana proti změně</a:t>
            </a:r>
          </a:p>
          <a:p>
            <a:pPr lvl="0"/>
            <a:r>
              <a:rPr lang="cs-CZ" dirty="0"/>
              <a:t>zájem o změnu a její důsledky</a:t>
            </a:r>
          </a:p>
          <a:p>
            <a:pPr lvl="0"/>
            <a:r>
              <a:rPr lang="cs-CZ" dirty="0"/>
              <a:t>adaptace</a:t>
            </a:r>
          </a:p>
          <a:p>
            <a:pPr lvl="0"/>
            <a:r>
              <a:rPr lang="cs-CZ" dirty="0"/>
              <a:t>osvojení změny je stádium, kdy změna byla realizována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Modely zavádění změn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disparitní </a:t>
            </a:r>
            <a:r>
              <a:rPr lang="cs-CZ" dirty="0"/>
              <a:t>model</a:t>
            </a:r>
          </a:p>
          <a:p>
            <a:pPr lvl="0"/>
            <a:r>
              <a:rPr lang="cs-CZ" dirty="0"/>
              <a:t>participační model</a:t>
            </a:r>
          </a:p>
          <a:p>
            <a:pPr lvl="0"/>
            <a:r>
              <a:rPr lang="cs-CZ" dirty="0"/>
              <a:t>model protichůdných sil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cs-CZ" sz="4800" dirty="0" smtClean="0"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cs-CZ" sz="4800" dirty="0" smtClean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cs-CZ" sz="4800" dirty="0" smtClean="0">
                <a:solidFill>
                  <a:prstClr val="black"/>
                </a:solidFill>
                <a:ea typeface="+mn-ea"/>
                <a:cs typeface="+mn-cs"/>
              </a:rPr>
              <a:t>Disparitní </a:t>
            </a:r>
            <a:r>
              <a:rPr lang="cs-CZ" sz="4800" dirty="0">
                <a:solidFill>
                  <a:prstClr val="black"/>
                </a:solidFill>
                <a:ea typeface="+mn-ea"/>
                <a:cs typeface="+mn-cs"/>
              </a:rPr>
              <a:t>model</a:t>
            </a:r>
            <a:br>
              <a:rPr lang="cs-CZ" sz="4800" dirty="0">
                <a:solidFill>
                  <a:prstClr val="black"/>
                </a:solidFill>
                <a:ea typeface="+mn-ea"/>
                <a:cs typeface="+mn-cs"/>
              </a:rPr>
            </a:b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cs-CZ" dirty="0"/>
              <a:t>vychází z teze, že lidé se více angažují pro změnu, jestliže pociťují její potřebu, přičemž pocit potřeby se dostavuje, jestliže si člověk uvědomí stav nedostatku</a:t>
            </a:r>
          </a:p>
          <a:p>
            <a:pPr lvl="0"/>
            <a:r>
              <a:rPr lang="cs-CZ" dirty="0"/>
              <a:t>je tedy možné pocit potřeby v mysli lidí vytvořit </a:t>
            </a:r>
          </a:p>
          <a:p>
            <a:pPr lvl="0"/>
            <a:r>
              <a:rPr lang="cs-CZ" dirty="0"/>
              <a:t>principem disparitního modelu je tedy vytvořit pocit nespokojenosti se současným stavem a tak navodit prostředí a postoje pracovníků, aby změny uvítali a považovali je za příležitost ke zlepšení jejich současného postavení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Participační model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cs-CZ" dirty="0" smtClean="0"/>
              <a:t>lidé </a:t>
            </a:r>
            <a:r>
              <a:rPr lang="cs-CZ" dirty="0"/>
              <a:t>se více angažují pro změnu, jestliže jsou zapojeni do její přípravy a za angažovanost jsou odměňováni</a:t>
            </a:r>
          </a:p>
          <a:p>
            <a:pPr lvl="0"/>
            <a:r>
              <a:rPr lang="cs-CZ" dirty="0"/>
              <a:t>lidé se více angažují pro změnu, jestliže jsou do její přípravy a implementace zapojeni i jejich nadřízení pracovníci</a:t>
            </a:r>
          </a:p>
          <a:p>
            <a:pPr lvl="0"/>
            <a:r>
              <a:rPr lang="cs-CZ" dirty="0"/>
              <a:t>aplikací toho modelu, jehož úspěch je ze 70 – 90 % podmíněný vedoucími pracovníky, je tzv. model transformace podniku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Model změny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lvl="0"/>
            <a:r>
              <a:rPr lang="cs-CZ" b="1" dirty="0"/>
              <a:t>Vyvolání vědomí naléhavosti a potřeby změny </a:t>
            </a:r>
            <a:r>
              <a:rPr lang="cs-CZ" dirty="0"/>
              <a:t>nespokojováním se s dosavadními výsledky a úspěchy; vyvolání situací, které připomínají situace krizové; redukováním prvků blahobytu (například omezováním zaměstnaneckých výhod) a následně vytyčení náročných cílů.</a:t>
            </a:r>
          </a:p>
          <a:p>
            <a:pPr lvl="0"/>
            <a:r>
              <a:rPr lang="cs-CZ" b="1" dirty="0"/>
              <a:t>Sestavení týmu </a:t>
            </a:r>
            <a:r>
              <a:rPr lang="cs-CZ" dirty="0"/>
              <a:t>schopného připravit, prosadit a realizovat změny. Optimální velikost týmu je 4 – 10 osob a mělo by se jednat o osoby, které mají důvěru, zkušenosti, vůdcovské vlastnosti a mají potřebné a dostatečné pravomoci.</a:t>
            </a:r>
          </a:p>
          <a:p>
            <a:pPr lvl="0"/>
            <a:r>
              <a:rPr lang="cs-CZ" b="1" dirty="0"/>
              <a:t>Vytvoření vize a strategie změny</a:t>
            </a:r>
            <a:r>
              <a:rPr lang="cs-CZ" dirty="0"/>
              <a:t>, tj. vytvoření nového obrazu budoucnosti, kterého by mělo být dosaženo, přičemž cíle by měly být všem pracovníkům srozumitelné, jednoznačně vymezené a dosažitelné.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Model změny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lvl="0"/>
            <a:r>
              <a:rPr lang="cs-CZ" b="1" dirty="0"/>
              <a:t>Komunikování vize a strategie</a:t>
            </a:r>
            <a:r>
              <a:rPr lang="cs-CZ" dirty="0"/>
              <a:t>, tzn. využívání všech prostředků podnikové komunikační sítě k nepřetržitému informování zaměstnanců o přípravě, stavu implementace a dosažených výsledcích a podněcování a využívání komunikace shora.</a:t>
            </a:r>
          </a:p>
          <a:p>
            <a:pPr lvl="0"/>
            <a:r>
              <a:rPr lang="cs-CZ" b="1" dirty="0"/>
              <a:t>Delegování a posilování pravomocí </a:t>
            </a:r>
            <a:r>
              <a:rPr lang="cs-CZ" dirty="0"/>
              <a:t>k realizaci změn, vzdělávání (školení, instruování) pracovníků k realizaci změn, zvyšování jejich pravomocí v procesu řízení změn a odměňování pracovníků za angažovanost v tomto procesu.</a:t>
            </a:r>
          </a:p>
          <a:p>
            <a:pPr lvl="0"/>
            <a:r>
              <a:rPr lang="cs-CZ" b="1" dirty="0"/>
              <a:t>Vytváření a zveřejňování krátkodobých vítězství</a:t>
            </a:r>
            <a:r>
              <a:rPr lang="cs-CZ" dirty="0"/>
              <a:t>, která poskytují důkazy o tom, že se změny daří, zvyšují sebevědomí iniciátorů a realizátorů změn, motivují a získávají pro změny neutrální osoby a oslabují odpůrce změn.</a:t>
            </a:r>
          </a:p>
          <a:p>
            <a:pPr lvl="0"/>
            <a:r>
              <a:rPr lang="cs-CZ" b="1" dirty="0"/>
              <a:t>Využívání výsledků pro přípravu a podporu dalších</a:t>
            </a:r>
            <a:r>
              <a:rPr lang="cs-CZ" dirty="0"/>
              <a:t> </a:t>
            </a:r>
            <a:r>
              <a:rPr lang="cs-CZ" b="1" dirty="0"/>
              <a:t>změn </a:t>
            </a:r>
            <a:r>
              <a:rPr lang="cs-CZ" dirty="0"/>
              <a:t>zvyšováním mezd, povyšováním zaměstnanců aj.</a:t>
            </a:r>
          </a:p>
          <a:p>
            <a:r>
              <a:rPr lang="cs-CZ" b="1" dirty="0"/>
              <a:t>Zakotvení nových situací do organizační kultury</a:t>
            </a:r>
            <a:endParaRPr lang="cs-CZ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Model protichůdných sil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cs-CZ" dirty="0"/>
              <a:t>vychází z poznatků o analýze postojů lidí ke změnám a z poznatků analýzy reakcí lidí na změny. Na základě nich rozlišuje dvě kategorie lidí, jimiž jsou:</a:t>
            </a:r>
          </a:p>
          <a:p>
            <a:pPr lvl="0"/>
            <a:r>
              <a:rPr lang="cs-CZ" dirty="0"/>
              <a:t>lidé, které jsou pro změny, vítají je a chtějí je uskutečňovat, mají k nim pozitivní postoje, tj. tzv. podporující či hnací síly</a:t>
            </a:r>
          </a:p>
          <a:p>
            <a:pPr lvl="0"/>
            <a:r>
              <a:rPr lang="cs-CZ" dirty="0"/>
              <a:t>lidé s negativními postoji ke změnám, které působí proti nim, tzv. brzdící síly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Model protichůdných sil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dirty="0" smtClean="0"/>
              <a:t>Vychází </a:t>
            </a:r>
            <a:r>
              <a:rPr lang="cs-CZ" dirty="0"/>
              <a:t>se z analýzy silového pole, definují se problémy, hnací a brzdící síly. Na analýzu silového pole navazuje plán procesu změny, který má obsahovat, kdo z managementu musí změnu podporovat, kdo ji bude řídit, kdo a kdy bude hodnotit první krok, jaké zdroje a jaký čas budou pro změnu zapotřebí</a:t>
            </a:r>
            <a:r>
              <a:rPr lang="cs-CZ" dirty="0" smtClean="0"/>
              <a:t>.</a:t>
            </a:r>
            <a:endParaRPr lang="cs-CZ" dirty="0"/>
          </a:p>
          <a:p>
            <a:endParaRPr lang="cs-CZ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Model protichůdných sil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cs-CZ" dirty="0" smtClean="0"/>
              <a:t>1. fázi rozmrazování je možno použít tři strategie:</a:t>
            </a:r>
          </a:p>
          <a:p>
            <a:pPr lvl="0"/>
            <a:r>
              <a:rPr lang="cs-CZ" b="1" dirty="0" smtClean="0"/>
              <a:t>posilovat síly podporující změnu </a:t>
            </a:r>
            <a:r>
              <a:rPr lang="cs-CZ" dirty="0" smtClean="0"/>
              <a:t>(tato strategie může vyvolat zvýšení odporu), </a:t>
            </a:r>
          </a:p>
          <a:p>
            <a:pPr lvl="0"/>
            <a:r>
              <a:rPr lang="cs-CZ" b="1" dirty="0" smtClean="0"/>
              <a:t>snižovat síly brzdící </a:t>
            </a:r>
            <a:r>
              <a:rPr lang="cs-CZ" dirty="0" smtClean="0"/>
              <a:t>(zintenzívnění komunikace, zapojování pracovníků do přípravy změny, rozdělení procesu změny na větší počet dílčích kroků. </a:t>
            </a:r>
          </a:p>
          <a:p>
            <a:pPr lvl="0"/>
            <a:r>
              <a:rPr lang="cs-CZ" dirty="0" smtClean="0"/>
              <a:t>Třetí strategie využívá pozitivní prvky obou předcházejících. Ve všech případech je nutno vzít v úvahu možná ohrožení, která změna pro lidi představuje, a potřebu motivovat ty, kterých se změna dotkne.</a:t>
            </a:r>
            <a:endParaRPr lang="cs-CZ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Model protichůdných sil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/>
              <a:t>Ve druhé fázi, v </a:t>
            </a:r>
            <a:r>
              <a:rPr lang="cs-CZ" b="1" dirty="0"/>
              <a:t>přeměňování</a:t>
            </a:r>
            <a:r>
              <a:rPr lang="cs-CZ" dirty="0"/>
              <a:t>, se kromě plánování opakují všechna opatření z fáze první, avšak už v probíhajícím procesu změny. Vytvářejí se týmy, uskutečňují se porady, využívají se známé a respektované osobnosti, odměňují se aktivity lidí a podporuje se jejich akceptování a adaptace na změnu.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Model protichůdných sil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/>
              <a:t>Ve třetí fázi, </a:t>
            </a:r>
            <a:r>
              <a:rPr lang="cs-CZ" b="1" dirty="0"/>
              <a:t>zmrazení</a:t>
            </a:r>
            <a:r>
              <a:rPr lang="cs-CZ" dirty="0"/>
              <a:t>, je úkolem managementu změn, fixovat nový stav, stabilizovat situaci, aby nedošlo k návratu do situace před změnou.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340</TotalTime>
  <Words>576</Words>
  <Application>Microsoft Office PowerPoint</Application>
  <PresentationFormat>Předvádění na obrazovce (4:3)</PresentationFormat>
  <Paragraphs>82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Motiv sady Office</vt:lpstr>
      <vt:lpstr>Management změny</vt:lpstr>
      <vt:lpstr> Druhy změn </vt:lpstr>
      <vt:lpstr> Druhy změn </vt:lpstr>
      <vt:lpstr> Druhy změn </vt:lpstr>
      <vt:lpstr> Druhy změn </vt:lpstr>
      <vt:lpstr> Druhy změn </vt:lpstr>
      <vt:lpstr> Postoje lidí ke změnám </vt:lpstr>
      <vt:lpstr> Příčiny odporu ke změnám </vt:lpstr>
      <vt:lpstr>5 stádií reakcí na zavádění změn </vt:lpstr>
      <vt:lpstr> Modely zavádění změn </vt:lpstr>
      <vt:lpstr> Disparitní model </vt:lpstr>
      <vt:lpstr>Participační model</vt:lpstr>
      <vt:lpstr>Model změny</vt:lpstr>
      <vt:lpstr>Model změny</vt:lpstr>
      <vt:lpstr>Model protichůdných sil</vt:lpstr>
      <vt:lpstr>Model protichůdných sil</vt:lpstr>
      <vt:lpstr>Model protichůdných sil</vt:lpstr>
      <vt:lpstr>Model protichůdných sil</vt:lpstr>
      <vt:lpstr>Model protichůdných sil</vt:lpstr>
    </vt:vector>
  </TitlesOfParts>
  <Company>ZCU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Management změny</dc:title>
  <dc:creator>kubikovk</dc:creator>
  <cp:lastModifiedBy>kubikovk</cp:lastModifiedBy>
  <cp:revision>2</cp:revision>
  <dcterms:created xsi:type="dcterms:W3CDTF">2015-09-20T18:53:46Z</dcterms:created>
  <dcterms:modified xsi:type="dcterms:W3CDTF">2015-09-21T11:23:26Z</dcterms:modified>
</cp:coreProperties>
</file>