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4"/>
  </p:notesMasterIdLst>
  <p:sldIdLst>
    <p:sldId id="256" r:id="rId2"/>
    <p:sldId id="257" r:id="rId3"/>
    <p:sldId id="258" r:id="rId4"/>
    <p:sldId id="259" r:id="rId5"/>
    <p:sldId id="260" r:id="rId6"/>
    <p:sldId id="261" r:id="rId7"/>
    <p:sldId id="262" r:id="rId8"/>
    <p:sldId id="263" r:id="rId9"/>
    <p:sldId id="280" r:id="rId10"/>
    <p:sldId id="264" r:id="rId11"/>
    <p:sldId id="265" r:id="rId12"/>
    <p:sldId id="268" r:id="rId13"/>
    <p:sldId id="269" r:id="rId14"/>
    <p:sldId id="270" r:id="rId15"/>
    <p:sldId id="266" r:id="rId16"/>
    <p:sldId id="267" r:id="rId17"/>
    <p:sldId id="281" r:id="rId18"/>
    <p:sldId id="273" r:id="rId19"/>
    <p:sldId id="271" r:id="rId20"/>
    <p:sldId id="272" r:id="rId21"/>
    <p:sldId id="282" r:id="rId22"/>
    <p:sldId id="276" r:id="rId23"/>
    <p:sldId id="274" r:id="rId24"/>
    <p:sldId id="275" r:id="rId25"/>
    <p:sldId id="277" r:id="rId26"/>
    <p:sldId id="283" r:id="rId27"/>
    <p:sldId id="279" r:id="rId28"/>
    <p:sldId id="278" r:id="rId29"/>
    <p:sldId id="287" r:id="rId30"/>
    <p:sldId id="290" r:id="rId31"/>
    <p:sldId id="288" r:id="rId32"/>
    <p:sldId id="289" r:id="rId3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02C408-B4BD-4D32-937A-79D5059A4FD4}" type="datetimeFigureOut">
              <a:rPr lang="cs-CZ" smtClean="0"/>
              <a:pPr/>
              <a:t>3.3.2016</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8DF885-2676-424A-9194-6338F53E30B5}"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Ref idx="1002">
        <a:schemeClr val="bg2"/>
      </p:bgRef>
    </p:bg>
    <p:spTree>
      <p:nvGrpSpPr>
        <p:cNvPr id="1" name=""/>
        <p:cNvGrpSpPr/>
        <p:nvPr/>
      </p:nvGrpSpPr>
      <p:grpSpPr>
        <a:xfrm>
          <a:off x="0" y="0"/>
          <a:ext cx="0" cy="0"/>
          <a:chOff x="0" y="0"/>
          <a:chExt cx="0" cy="0"/>
        </a:xfrm>
      </p:grpSpPr>
      <p:sp>
        <p:nvSpPr>
          <p:cNvPr id="9" name="Nadpis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30" name="Zástupný symbol pro datum 29"/>
          <p:cNvSpPr>
            <a:spLocks noGrp="1"/>
          </p:cNvSpPr>
          <p:nvPr>
            <p:ph type="dt" sz="half" idx="10"/>
          </p:nvPr>
        </p:nvSpPr>
        <p:spPr/>
        <p:txBody>
          <a:bodyPr/>
          <a:lstStyle/>
          <a:p>
            <a:fld id="{FBF261D3-A609-44B7-9889-0B7921E01A70}" type="datetimeFigureOut">
              <a:rPr lang="cs-CZ" smtClean="0"/>
              <a:pPr/>
              <a:t>3.3.2016</a:t>
            </a:fld>
            <a:endParaRPr lang="cs-CZ"/>
          </a:p>
        </p:txBody>
      </p:sp>
      <p:sp>
        <p:nvSpPr>
          <p:cNvPr id="19" name="Zástupný symbol pro zápatí 18"/>
          <p:cNvSpPr>
            <a:spLocks noGrp="1"/>
          </p:cNvSpPr>
          <p:nvPr>
            <p:ph type="ftr" sz="quarter" idx="11"/>
          </p:nvPr>
        </p:nvSpPr>
        <p:spPr/>
        <p:txBody>
          <a:bodyPr/>
          <a:lstStyle/>
          <a:p>
            <a:endParaRPr lang="cs-CZ"/>
          </a:p>
        </p:txBody>
      </p:sp>
      <p:sp>
        <p:nvSpPr>
          <p:cNvPr id="27" name="Zástupný symbol pro číslo snímku 26"/>
          <p:cNvSpPr>
            <a:spLocks noGrp="1"/>
          </p:cNvSpPr>
          <p:nvPr>
            <p:ph type="sldNum" sz="quarter" idx="12"/>
          </p:nvPr>
        </p:nvSpPr>
        <p:spPr/>
        <p:txBody>
          <a:bodyPr/>
          <a:lstStyle/>
          <a:p>
            <a:fld id="{762E9D61-A9CD-4D36-A7D1-C7374D00E043}"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FBF261D3-A609-44B7-9889-0B7921E01A70}" type="datetimeFigureOut">
              <a:rPr lang="cs-CZ" smtClean="0"/>
              <a:pPr/>
              <a:t>3.3.2016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62E9D61-A9CD-4D36-A7D1-C7374D00E043}"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p>
            <a:fld id="{FBF261D3-A609-44B7-9889-0B7921E01A70}" type="datetimeFigureOut">
              <a:rPr lang="cs-CZ" smtClean="0"/>
              <a:pPr/>
              <a:t>3.3.2016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62E9D61-A9CD-4D36-A7D1-C7374D00E043}"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FBF261D3-A609-44B7-9889-0B7921E01A70}" type="datetimeFigureOut">
              <a:rPr lang="cs-CZ" smtClean="0"/>
              <a:pPr/>
              <a:t>3.3.2016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62E9D61-A9CD-4D36-A7D1-C7374D00E043}"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tIns="45720" anchor="b"/>
          <a:lstStyle>
            <a:lvl1pPr>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FBF261D3-A609-44B7-9889-0B7921E01A70}" type="datetimeFigureOut">
              <a:rPr lang="cs-CZ" smtClean="0"/>
              <a:pPr/>
              <a:t>3.3.2016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762E9D61-A9CD-4D36-A7D1-C7374D00E043}"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FBF261D3-A609-44B7-9889-0B7921E01A70}" type="datetimeFigureOut">
              <a:rPr lang="cs-CZ" smtClean="0"/>
              <a:pPr/>
              <a:t>3.3.2016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762E9D61-A9CD-4D36-A7D1-C7374D00E043}"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FBF261D3-A609-44B7-9889-0B7921E01A70}" type="datetimeFigureOut">
              <a:rPr lang="cs-CZ" smtClean="0"/>
              <a:pPr/>
              <a:t>3.3.2016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762E9D61-A9CD-4D36-A7D1-C7374D00E043}"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FBF261D3-A609-44B7-9889-0B7921E01A70}" type="datetimeFigureOut">
              <a:rPr lang="cs-CZ" smtClean="0"/>
              <a:pPr/>
              <a:t>3.3.2016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62E9D61-A9CD-4D36-A7D1-C7374D00E043}"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Obdélník s odříznutým a zakulaceným jedním rohem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Pravoúhlý trojúhelník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Nadpis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5" name="Zástupný symbol pro datum 4"/>
          <p:cNvSpPr>
            <a:spLocks noGrp="1"/>
          </p:cNvSpPr>
          <p:nvPr>
            <p:ph type="dt" sz="half" idx="10"/>
          </p:nvPr>
        </p:nvSpPr>
        <p:spPr/>
        <p:txBody>
          <a:bodyPr/>
          <a:lstStyle/>
          <a:p>
            <a:fld id="{FBF261D3-A609-44B7-9889-0B7921E01A70}" type="datetimeFigureOut">
              <a:rPr lang="cs-CZ" smtClean="0"/>
              <a:pPr/>
              <a:t>3.3.2016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077200" y="6356350"/>
            <a:ext cx="609600" cy="365125"/>
          </a:xfrm>
        </p:spPr>
        <p:txBody>
          <a:bodyPr/>
          <a:lstStyle/>
          <a:p>
            <a:fld id="{762E9D61-A9CD-4D36-A7D1-C7374D00E043}" type="slidenum">
              <a:rPr lang="cs-CZ" smtClean="0"/>
              <a:pPr/>
              <a:t>‹#›</a:t>
            </a:fld>
            <a:endParaRPr lang="cs-CZ"/>
          </a:p>
        </p:txBody>
      </p:sp>
      <p:sp>
        <p:nvSpPr>
          <p:cNvPr id="3" name="Zástupný symbol pro obrázek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cs-CZ" smtClean="0"/>
              <a:t>Klepnutím na ikonu přidáte obrázek.</a:t>
            </a:r>
            <a:endParaRPr kumimoji="0" lang="en-US" dirty="0"/>
          </a:p>
        </p:txBody>
      </p:sp>
      <p:sp>
        <p:nvSpPr>
          <p:cNvPr id="10" name="Volný tvar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Volný tvar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FBF261D3-A609-44B7-9889-0B7921E01A70}" type="datetimeFigureOut">
              <a:rPr lang="cs-CZ" smtClean="0"/>
              <a:pPr/>
              <a:t>3.3.2016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62E9D61-A9CD-4D36-A7D1-C7374D00E043}"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914401"/>
            <a:ext cx="2057400" cy="5211763"/>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914401"/>
            <a:ext cx="6019800" cy="5211763"/>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FBF261D3-A609-44B7-9889-0B7921E01A70}" type="datetimeFigureOut">
              <a:rPr lang="cs-CZ" smtClean="0"/>
              <a:pPr/>
              <a:t>3.3.2016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62E9D61-A9CD-4D36-A7D1-C7374D00E043}"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Volný tvar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Volný tvar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Zástupný symbol pro nadpis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BF261D3-A609-44B7-9889-0B7921E01A70}" type="datetimeFigureOut">
              <a:rPr lang="cs-CZ" smtClean="0"/>
              <a:pPr/>
              <a:t>3.3.2016</a:t>
            </a:fld>
            <a:endParaRPr lang="cs-CZ"/>
          </a:p>
        </p:txBody>
      </p:sp>
      <p:sp>
        <p:nvSpPr>
          <p:cNvPr id="22" name="Zástupný symbol pro zápatí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cs-CZ"/>
          </a:p>
        </p:txBody>
      </p:sp>
      <p:sp>
        <p:nvSpPr>
          <p:cNvPr id="18" name="Zástupný symbol pro číslo snímku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62E9D61-A9CD-4D36-A7D1-C7374D00E043}" type="slidenum">
              <a:rPr lang="cs-CZ" smtClean="0"/>
              <a:pPr/>
              <a:t>‹#›</a:t>
            </a:fld>
            <a:endParaRPr lang="cs-CZ"/>
          </a:p>
        </p:txBody>
      </p:sp>
      <p:grpSp>
        <p:nvGrpSpPr>
          <p:cNvPr id="2" name="Skupina 1"/>
          <p:cNvGrpSpPr/>
          <p:nvPr/>
        </p:nvGrpSpPr>
        <p:grpSpPr>
          <a:xfrm>
            <a:off x="-19017" y="202408"/>
            <a:ext cx="9180548" cy="649224"/>
            <a:chOff x="-19045" y="216550"/>
            <a:chExt cx="9180548" cy="649224"/>
          </a:xfrm>
        </p:grpSpPr>
        <p:sp>
          <p:nvSpPr>
            <p:cNvPr id="12" name="Volný tvar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Volný tvar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Koučování</a:t>
            </a:r>
            <a:endParaRPr lang="cs-CZ" dirty="0"/>
          </a:p>
        </p:txBody>
      </p:sp>
      <p:sp>
        <p:nvSpPr>
          <p:cNvPr id="3" name="Podnadpis 2"/>
          <p:cNvSpPr>
            <a:spLocks noGrp="1"/>
          </p:cNvSpPr>
          <p:nvPr>
            <p:ph type="subTitle" idx="1"/>
          </p:nvPr>
        </p:nvSpPr>
        <p:spPr/>
        <p:txBody>
          <a:bodyPr/>
          <a:lstStyle/>
          <a:p>
            <a:endParaRPr lang="cs-CZ"/>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Co je koučování?</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pPr algn="just">
              <a:defRPr/>
            </a:pPr>
            <a:r>
              <a:rPr lang="cs-CZ" dirty="0"/>
              <a:t>Koučování je nástroj, pomocí kterého můžeme docílit úspěšného růstu lidí </a:t>
            </a:r>
            <a:r>
              <a:rPr lang="cs-CZ" dirty="0" smtClean="0"/>
              <a:t>(podřízených/kolegů</a:t>
            </a:r>
            <a:r>
              <a:rPr lang="cs-CZ" dirty="0"/>
              <a:t>). Je to nedirektivní způsob vedení, který je opakem příkazů, přísných nařízení, pravidel, kontrol </a:t>
            </a:r>
            <a:br>
              <a:rPr lang="cs-CZ" dirty="0"/>
            </a:br>
            <a:r>
              <a:rPr lang="cs-CZ" dirty="0"/>
              <a:t>a trestů. </a:t>
            </a:r>
          </a:p>
          <a:p>
            <a:pPr algn="just">
              <a:defRPr/>
            </a:pPr>
            <a:r>
              <a:rPr lang="cs-CZ" dirty="0"/>
              <a:t>Koučování vychází z poznatku, že lidé si lépe osvojí informaci nebo dovednost, ke které dospějí sami, vlastní aktivitou </a:t>
            </a:r>
            <a:br>
              <a:rPr lang="cs-CZ" dirty="0"/>
            </a:br>
            <a:r>
              <a:rPr lang="cs-CZ" dirty="0"/>
              <a:t>a vlastní zkušeností. </a:t>
            </a:r>
          </a:p>
          <a:p>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404664"/>
            <a:ext cx="8435280" cy="1728192"/>
          </a:xfrm>
        </p:spPr>
        <p:txBody>
          <a:bodyPr>
            <a:noAutofit/>
          </a:bodyPr>
          <a:lstStyle/>
          <a:p>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Základní charakteristiky koučování:</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lstStyle/>
          <a:p>
            <a:pPr marL="171450" indent="-171450" algn="just">
              <a:spcBef>
                <a:spcPts val="0"/>
              </a:spcBef>
              <a:defRPr/>
            </a:pPr>
            <a:endParaRPr lang="cs-CZ" dirty="0" smtClean="0"/>
          </a:p>
          <a:p>
            <a:pPr marL="171450" indent="-171450" algn="just">
              <a:spcBef>
                <a:spcPts val="0"/>
              </a:spcBef>
              <a:defRPr/>
            </a:pPr>
            <a:r>
              <a:rPr lang="cs-CZ" dirty="0" smtClean="0"/>
              <a:t>systematický přístup k rozvoji jedince</a:t>
            </a:r>
          </a:p>
          <a:p>
            <a:pPr marL="171450" indent="-171450" algn="just">
              <a:spcBef>
                <a:spcPts val="0"/>
              </a:spcBef>
              <a:defRPr/>
            </a:pPr>
            <a:r>
              <a:rPr lang="cs-CZ" dirty="0" smtClean="0"/>
              <a:t>nedirektivní </a:t>
            </a:r>
            <a:r>
              <a:rPr lang="cs-CZ" dirty="0"/>
              <a:t>metoda vedení lidí</a:t>
            </a:r>
          </a:p>
          <a:p>
            <a:pPr marL="171450" indent="-171450" algn="just">
              <a:spcBef>
                <a:spcPts val="0"/>
              </a:spcBef>
              <a:defRPr/>
            </a:pPr>
            <a:r>
              <a:rPr lang="cs-CZ" dirty="0"/>
              <a:t>partnerství </a:t>
            </a:r>
            <a:r>
              <a:rPr lang="cs-CZ" dirty="0" err="1"/>
              <a:t>kouče</a:t>
            </a:r>
            <a:r>
              <a:rPr lang="cs-CZ" dirty="0"/>
              <a:t> a koučovaného</a:t>
            </a:r>
          </a:p>
          <a:p>
            <a:pPr marL="171450" indent="-171450" algn="just">
              <a:spcBef>
                <a:spcPts val="0"/>
              </a:spcBef>
              <a:defRPr/>
            </a:pPr>
            <a:r>
              <a:rPr lang="cs-CZ" dirty="0"/>
              <a:t>rozvíjí vnitřní zdroje člověka</a:t>
            </a:r>
          </a:p>
          <a:p>
            <a:pPr marL="171450" indent="-171450">
              <a:spcBef>
                <a:spcPts val="0"/>
              </a:spcBef>
              <a:defRPr/>
            </a:pPr>
            <a:r>
              <a:rPr lang="cs-CZ" dirty="0"/>
              <a:t>důvěřuje v potenciál každého jedince </a:t>
            </a:r>
            <a:r>
              <a:rPr lang="cs-CZ" dirty="0" smtClean="0"/>
              <a:t>a </a:t>
            </a:r>
            <a:r>
              <a:rPr lang="cs-CZ" dirty="0"/>
              <a:t>respektuje jeho jedinečnost</a:t>
            </a:r>
          </a:p>
          <a:p>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Koučování pomáhá k ...</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pPr marL="171450" indent="-171450"/>
            <a:r>
              <a:rPr lang="cs-CZ" dirty="0" smtClean="0"/>
              <a:t>odhalení</a:t>
            </a:r>
          </a:p>
          <a:p>
            <a:pPr marL="171450" indent="-171450"/>
            <a:r>
              <a:rPr lang="cs-CZ" dirty="0" smtClean="0"/>
              <a:t>uvědomění</a:t>
            </a:r>
          </a:p>
          <a:p>
            <a:pPr marL="171450" indent="-171450"/>
            <a:r>
              <a:rPr lang="cs-CZ" dirty="0" smtClean="0"/>
              <a:t>rozšíření či posílení</a:t>
            </a:r>
          </a:p>
          <a:p>
            <a:pPr marL="171450" indent="-171450"/>
            <a:r>
              <a:rPr lang="cs-CZ" dirty="0" smtClean="0"/>
              <a:t>a finálně využití potenciálu osobnosti. Je cestou </a:t>
            </a:r>
            <a:br>
              <a:rPr lang="cs-CZ" dirty="0" smtClean="0"/>
            </a:br>
            <a:r>
              <a:rPr lang="cs-CZ" dirty="0" smtClean="0"/>
              <a:t>k osvobození ze zajetí předsudků a stereotypů, které omezují naši úspěšnost (výkonnost) a tím i pocit spokojenosti. </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692696"/>
            <a:ext cx="8229600" cy="1152128"/>
          </a:xfrm>
        </p:spPr>
        <p:txBody>
          <a:bodyPr>
            <a:normAutofit fontScale="90000"/>
          </a:bodyPr>
          <a:lstStyle/>
          <a:p>
            <a:r>
              <a:rPr lang="cs-CZ" sz="1050" dirty="0" smtClean="0"/>
              <a:t/>
            </a:r>
            <a:br>
              <a:rPr lang="cs-CZ" sz="1050" dirty="0" smtClean="0"/>
            </a:br>
            <a:r>
              <a:rPr lang="cs-CZ" sz="1050" dirty="0" smtClean="0"/>
              <a:t/>
            </a:r>
            <a:br>
              <a:rPr lang="cs-CZ" sz="1050" dirty="0" smtClean="0"/>
            </a:br>
            <a:r>
              <a:rPr lang="cs-CZ" sz="1050" dirty="0"/>
              <a:t/>
            </a:r>
            <a:br>
              <a:rPr lang="cs-CZ" sz="1050" dirty="0"/>
            </a:br>
            <a:r>
              <a:rPr lang="cs-CZ" sz="4800" b="1" dirty="0" smtClean="0">
                <a:effectLst>
                  <a:outerShdw blurRad="38100" dist="38100" dir="2700000" algn="tl">
                    <a:srgbClr val="000000">
                      <a:alpha val="43137"/>
                    </a:srgbClr>
                  </a:outerShdw>
                </a:effectLst>
              </a:rPr>
              <a:t>Co mi koučování přinese?</a:t>
            </a:r>
            <a:endParaRPr lang="cs-CZ" dirty="0"/>
          </a:p>
        </p:txBody>
      </p:sp>
      <p:sp>
        <p:nvSpPr>
          <p:cNvPr id="3" name="Zástupný symbol pro obsah 2"/>
          <p:cNvSpPr>
            <a:spLocks noGrp="1"/>
          </p:cNvSpPr>
          <p:nvPr>
            <p:ph idx="1"/>
          </p:nvPr>
        </p:nvSpPr>
        <p:spPr/>
        <p:txBody>
          <a:bodyPr>
            <a:normAutofit/>
          </a:bodyPr>
          <a:lstStyle/>
          <a:p>
            <a:pPr marL="273050" indent="-273050">
              <a:buNone/>
            </a:pPr>
            <a:r>
              <a:rPr lang="cs-CZ" b="1" dirty="0" smtClean="0"/>
              <a:t>…, když se nechám koučovat</a:t>
            </a:r>
          </a:p>
          <a:p>
            <a:pPr marL="273050" indent="-273050"/>
            <a:r>
              <a:rPr lang="cs-CZ" dirty="0" smtClean="0"/>
              <a:t>budu mít vlastní zkušenost</a:t>
            </a:r>
          </a:p>
          <a:p>
            <a:pPr marL="273050" indent="-273050"/>
            <a:r>
              <a:rPr lang="cs-CZ" dirty="0" smtClean="0"/>
              <a:t>lépe si uvědomím, co chci, své cíle</a:t>
            </a:r>
          </a:p>
          <a:p>
            <a:pPr marL="273050" indent="-273050"/>
            <a:r>
              <a:rPr lang="cs-CZ" dirty="0" smtClean="0"/>
              <a:t>lépe se naučím pracovat se svými přednostmi a rezervami</a:t>
            </a:r>
          </a:p>
          <a:p>
            <a:pPr marL="273050" indent="-273050"/>
            <a:r>
              <a:rPr lang="cs-CZ" dirty="0" smtClean="0"/>
              <a:t>lépe zvládnu řešit problémy a obtížné situace</a:t>
            </a:r>
          </a:p>
          <a:p>
            <a:pPr marL="273050" indent="-273050"/>
            <a:r>
              <a:rPr lang="cs-CZ" dirty="0" smtClean="0"/>
              <a:t>budu snáze hledat řešení</a:t>
            </a:r>
          </a:p>
          <a:p>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Co mi koučování přinese?</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lstStyle/>
          <a:p>
            <a:pPr lvl="0">
              <a:buNone/>
            </a:pPr>
            <a:r>
              <a:rPr lang="cs-CZ" b="1" kern="0" dirty="0" smtClean="0">
                <a:solidFill>
                  <a:srgbClr val="000000"/>
                </a:solidFill>
                <a:latin typeface="Arial"/>
              </a:rPr>
              <a:t>…, když budu využívat </a:t>
            </a:r>
            <a:r>
              <a:rPr lang="cs-CZ" b="1" kern="0" dirty="0" err="1" smtClean="0">
                <a:solidFill>
                  <a:srgbClr val="000000"/>
                </a:solidFill>
                <a:latin typeface="Arial"/>
              </a:rPr>
              <a:t>koučovací</a:t>
            </a:r>
            <a:r>
              <a:rPr lang="cs-CZ" b="1" kern="0" dirty="0" smtClean="0">
                <a:solidFill>
                  <a:srgbClr val="000000"/>
                </a:solidFill>
                <a:latin typeface="Arial"/>
              </a:rPr>
              <a:t> styl komunikace s podřízenými?</a:t>
            </a:r>
          </a:p>
          <a:p>
            <a:pPr marL="273050" lvl="0" indent="-273050">
              <a:buFont typeface="Wingdings" pitchFamily="2" charset="2"/>
              <a:buChar char="§"/>
            </a:pPr>
            <a:r>
              <a:rPr lang="cs-CZ" kern="0" dirty="0" smtClean="0">
                <a:solidFill>
                  <a:srgbClr val="000000"/>
                </a:solidFill>
                <a:latin typeface="Arial"/>
              </a:rPr>
              <a:t>více si zapamatují</a:t>
            </a:r>
          </a:p>
          <a:p>
            <a:pPr marL="273050" lvl="0" indent="-273050">
              <a:buFont typeface="Wingdings" pitchFamily="2" charset="2"/>
              <a:buChar char="§"/>
            </a:pPr>
            <a:r>
              <a:rPr lang="cs-CZ" kern="0" dirty="0" smtClean="0">
                <a:solidFill>
                  <a:srgbClr val="000000"/>
                </a:solidFill>
                <a:latin typeface="Arial"/>
              </a:rPr>
              <a:t>budou aktivní a budou dělat víc, než musí</a:t>
            </a:r>
          </a:p>
          <a:p>
            <a:pPr marL="273050" lvl="0" indent="-273050">
              <a:buFont typeface="Wingdings" pitchFamily="2" charset="2"/>
              <a:buChar char="§"/>
            </a:pPr>
            <a:r>
              <a:rPr lang="cs-CZ" kern="0" dirty="0" smtClean="0">
                <a:solidFill>
                  <a:srgbClr val="000000"/>
                </a:solidFill>
                <a:latin typeface="Arial"/>
              </a:rPr>
              <a:t>budete mít jejich důvěru a respekt</a:t>
            </a:r>
          </a:p>
          <a:p>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lvl="0"/>
            <a:r>
              <a:rPr lang="cs-CZ" b="1" dirty="0" smtClean="0">
                <a:effectLst>
                  <a:outerShdw blurRad="38100" dist="38100" dir="2700000" algn="tl">
                    <a:srgbClr val="000000">
                      <a:alpha val="43137"/>
                    </a:srgbClr>
                  </a:outerShdw>
                </a:effectLst>
              </a:rPr>
              <a:t>Co mi koučování přinese?</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lstStyle/>
          <a:p>
            <a:pPr marL="273050" indent="-273050">
              <a:buNone/>
            </a:pPr>
            <a:r>
              <a:rPr lang="cs-CZ" b="1" kern="0" dirty="0" smtClean="0">
                <a:solidFill>
                  <a:srgbClr val="000000"/>
                </a:solidFill>
                <a:latin typeface="Arial"/>
              </a:rPr>
              <a:t>…, když budu využívat </a:t>
            </a:r>
            <a:r>
              <a:rPr lang="cs-CZ" b="1" kern="0" dirty="0" err="1" smtClean="0">
                <a:solidFill>
                  <a:srgbClr val="000000"/>
                </a:solidFill>
                <a:latin typeface="Arial"/>
              </a:rPr>
              <a:t>koučovací</a:t>
            </a:r>
            <a:r>
              <a:rPr lang="cs-CZ" b="1" kern="0" dirty="0" smtClean="0">
                <a:solidFill>
                  <a:srgbClr val="000000"/>
                </a:solidFill>
                <a:latin typeface="Arial"/>
              </a:rPr>
              <a:t> styl komunikace s kolegy?</a:t>
            </a:r>
          </a:p>
          <a:p>
            <a:pPr marL="273050" indent="-273050"/>
            <a:r>
              <a:rPr lang="cs-CZ" kern="0" dirty="0" smtClean="0">
                <a:solidFill>
                  <a:srgbClr val="000000"/>
                </a:solidFill>
                <a:latin typeface="Arial"/>
              </a:rPr>
              <a:t>méně nedorozumění a konfliktů</a:t>
            </a:r>
          </a:p>
          <a:p>
            <a:pPr marL="273050" indent="-273050"/>
            <a:r>
              <a:rPr lang="cs-CZ" kern="0" dirty="0" smtClean="0">
                <a:solidFill>
                  <a:srgbClr val="000000"/>
                </a:solidFill>
                <a:latin typeface="Arial"/>
              </a:rPr>
              <a:t>více souhlasných názorů a společných řešení</a:t>
            </a:r>
          </a:p>
          <a:p>
            <a:pPr marL="273050" indent="-273050"/>
            <a:r>
              <a:rPr lang="cs-CZ" kern="0" dirty="0" smtClean="0">
                <a:solidFill>
                  <a:srgbClr val="000000"/>
                </a:solidFill>
                <a:latin typeface="Arial"/>
              </a:rPr>
              <a:t>snazší dosahování cílů</a:t>
            </a:r>
          </a:p>
          <a:p>
            <a:pPr marL="273050" indent="-273050"/>
            <a:r>
              <a:rPr lang="cs-CZ" kern="0" dirty="0" smtClean="0">
                <a:solidFill>
                  <a:srgbClr val="000000"/>
                </a:solidFill>
                <a:latin typeface="Arial"/>
              </a:rPr>
              <a:t>respekt a důvěru</a:t>
            </a:r>
          </a:p>
          <a:p>
            <a:pPr marL="273050" indent="-273050"/>
            <a:r>
              <a:rPr lang="cs-CZ" kern="0" dirty="0" smtClean="0">
                <a:solidFill>
                  <a:srgbClr val="000000"/>
                </a:solidFill>
                <a:latin typeface="Arial"/>
              </a:rPr>
              <a:t>vyšší loajalitu a týmové souznění</a:t>
            </a:r>
          </a:p>
          <a:p>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Druhy </a:t>
            </a:r>
            <a:r>
              <a:rPr lang="cs-CZ" b="1" dirty="0" err="1" smtClean="0">
                <a:effectLst>
                  <a:outerShdw blurRad="38100" dist="38100" dir="2700000" algn="tl">
                    <a:srgbClr val="000000">
                      <a:alpha val="43137"/>
                    </a:srgbClr>
                  </a:outerShdw>
                </a:effectLst>
              </a:rPr>
              <a:t>koučinku</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pPr marL="0" indent="0" algn="just">
              <a:buNone/>
            </a:pPr>
            <a:r>
              <a:rPr lang="cs-CZ" b="1" dirty="0" smtClean="0"/>
              <a:t>Individuální </a:t>
            </a:r>
            <a:r>
              <a:rPr lang="cs-CZ" b="1" dirty="0" err="1" smtClean="0"/>
              <a:t>koučink</a:t>
            </a:r>
            <a:endParaRPr lang="cs-CZ" b="1" dirty="0" smtClean="0"/>
          </a:p>
          <a:p>
            <a:pPr marL="0" indent="0" algn="just">
              <a:buNone/>
            </a:pPr>
            <a:r>
              <a:rPr lang="cs-CZ" dirty="0" smtClean="0"/>
              <a:t>Je specifická a dlouhodobá péče o člověka, o jeho růst ve školním i osobním prostředí. Tuto formu </a:t>
            </a:r>
            <a:r>
              <a:rPr lang="cs-CZ" dirty="0" err="1" smtClean="0"/>
              <a:t>koučinku</a:t>
            </a:r>
            <a:r>
              <a:rPr lang="cs-CZ" dirty="0" smtClean="0"/>
              <a:t> využijeme zejména při komunikaci s kolegou či při osobní práci s podřízenými.</a:t>
            </a:r>
          </a:p>
          <a:p>
            <a:pPr marL="0" indent="0" algn="just">
              <a:buNone/>
            </a:pPr>
            <a:r>
              <a:rPr lang="cs-CZ" dirty="0" smtClean="0"/>
              <a:t> Např.:</a:t>
            </a:r>
          </a:p>
          <a:p>
            <a:pPr marL="355600" indent="-355600" algn="just">
              <a:buFont typeface="Wingdings" pitchFamily="2" charset="2"/>
              <a:buChar char="§"/>
            </a:pPr>
            <a:r>
              <a:rPr lang="cs-CZ" dirty="0" smtClean="0"/>
              <a:t>při kontrole úkolů</a:t>
            </a:r>
          </a:p>
          <a:p>
            <a:pPr marL="355600" indent="-355600" algn="just">
              <a:buFont typeface="Wingdings" pitchFamily="2" charset="2"/>
              <a:buChar char="§"/>
            </a:pPr>
            <a:r>
              <a:rPr lang="cs-CZ" dirty="0" smtClean="0"/>
              <a:t>při řešení konfliktů</a:t>
            </a:r>
          </a:p>
          <a:p>
            <a:pPr marL="355600" indent="-355600" algn="just">
              <a:buFont typeface="Wingdings" pitchFamily="2" charset="2"/>
              <a:buChar char="§"/>
            </a:pPr>
            <a:r>
              <a:rPr lang="cs-CZ" dirty="0" smtClean="0"/>
              <a:t>při sdělování zpětné vazby</a:t>
            </a:r>
          </a:p>
          <a:p>
            <a:pPr marL="355600" indent="-355600" algn="just">
              <a:buFont typeface="Wingdings" pitchFamily="2" charset="2"/>
              <a:buChar char="§"/>
            </a:pPr>
            <a:endParaRPr lang="cs-CZ" dirty="0" smtClean="0"/>
          </a:p>
          <a:p>
            <a:pPr marL="0" indent="0" algn="just">
              <a:buNone/>
            </a:pPr>
            <a:endParaRPr lang="cs-CZ" sz="800" b="1" dirty="0" smtClean="0"/>
          </a:p>
          <a:p>
            <a:endParaRPr lang="cs-CZ"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b="1" dirty="0" smtClean="0">
                <a:effectLst>
                  <a:outerShdw blurRad="38100" dist="38100" dir="2700000" algn="tl">
                    <a:srgbClr val="000000">
                      <a:alpha val="43137"/>
                    </a:srgbClr>
                  </a:outerShdw>
                </a:effectLst>
              </a:rPr>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Skupinový </a:t>
            </a:r>
            <a:r>
              <a:rPr lang="cs-CZ" b="1" dirty="0" err="1" smtClean="0">
                <a:effectLst>
                  <a:outerShdw blurRad="38100" dist="38100" dir="2700000" algn="tl">
                    <a:srgbClr val="000000">
                      <a:alpha val="43137"/>
                    </a:srgbClr>
                  </a:outerShdw>
                </a:effectLst>
              </a:rPr>
              <a:t>koučink</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pPr marL="0" indent="0" algn="just">
              <a:buNone/>
            </a:pPr>
            <a:r>
              <a:rPr lang="cs-CZ" dirty="0" smtClean="0"/>
              <a:t>Skupinové koučování je dobrou formou, jak učinit své podřízené zapojit, či jak provést poradu efektivněji. Týmový </a:t>
            </a:r>
            <a:r>
              <a:rPr lang="cs-CZ" dirty="0" err="1" smtClean="0"/>
              <a:t>koučink</a:t>
            </a:r>
            <a:r>
              <a:rPr lang="cs-CZ" dirty="0" smtClean="0"/>
              <a:t> se využívá v situacích:</a:t>
            </a:r>
          </a:p>
          <a:p>
            <a:pPr marL="355600" indent="-355600" algn="just">
              <a:buFont typeface="Wingdings" pitchFamily="2" charset="2"/>
              <a:buChar char="§"/>
            </a:pPr>
            <a:r>
              <a:rPr lang="cs-CZ" dirty="0" smtClean="0"/>
              <a:t>když je potřeba hledat společná řešení, vyjasnit si názory,</a:t>
            </a:r>
          </a:p>
          <a:p>
            <a:pPr marL="355600" indent="-355600" algn="just">
              <a:buFont typeface="Wingdings" pitchFamily="2" charset="2"/>
              <a:buChar char="§"/>
            </a:pPr>
            <a:r>
              <a:rPr lang="cs-CZ" dirty="0" smtClean="0"/>
              <a:t>když je potřeba zapojit méně průbojné podřízené, podpořit sociální vazby, pocit sounáležitosti a odpovědnosti apod. ,</a:t>
            </a:r>
          </a:p>
          <a:p>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Dobrý versus špatný </a:t>
            </a:r>
            <a:r>
              <a:rPr lang="cs-CZ" b="1" dirty="0" err="1" smtClean="0">
                <a:effectLst>
                  <a:outerShdw blurRad="38100" dist="38100" dir="2700000" algn="tl">
                    <a:srgbClr val="000000">
                      <a:alpha val="43137"/>
                    </a:srgbClr>
                  </a:outerShdw>
                </a:effectLst>
              </a:rPr>
              <a:t>kouč</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62500" lnSpcReduction="20000"/>
          </a:bodyPr>
          <a:lstStyle/>
          <a:p>
            <a:pPr>
              <a:buNone/>
            </a:pPr>
            <a:r>
              <a:rPr lang="cs-CZ" b="1" dirty="0" smtClean="0"/>
              <a:t>Co dělá špatný </a:t>
            </a:r>
            <a:r>
              <a:rPr lang="cs-CZ" b="1" dirty="0" err="1" smtClean="0"/>
              <a:t>kouč</a:t>
            </a:r>
            <a:r>
              <a:rPr lang="cs-CZ" b="1" dirty="0" smtClean="0"/>
              <a:t>?  </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Předpokládá.</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Mentoruje, předkládá žákovi /kolegovi své názory, své rady a pravdy.</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Asociuje (na základě svých zkušeností).</a:t>
            </a:r>
          </a:p>
          <a:p>
            <a:pPr marL="273050" indent="-273050" fontAlgn="auto">
              <a:lnSpc>
                <a:spcPct val="150000"/>
              </a:lnSpc>
              <a:spcBef>
                <a:spcPts val="0"/>
              </a:spcBef>
              <a:spcAft>
                <a:spcPts val="0"/>
              </a:spcAft>
              <a:buFont typeface="Wingdings" pitchFamily="2" charset="2"/>
              <a:buChar char="§"/>
              <a:defRPr/>
            </a:pPr>
            <a:r>
              <a:rPr lang="cs-CZ" kern="0" dirty="0">
                <a:solidFill>
                  <a:srgbClr val="000000"/>
                </a:solidFill>
              </a:rPr>
              <a:t>Hodnotí.</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Dokončuje myšlenky a věty žáka/kolegy.</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Komentuje každou myšlenku.</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Ponižuje, manipuluje.</a:t>
            </a:r>
          </a:p>
          <a:p>
            <a:pPr marL="273050" indent="-273050" fontAlgn="auto">
              <a:lnSpc>
                <a:spcPct val="150000"/>
              </a:lnSpc>
              <a:spcBef>
                <a:spcPts val="0"/>
              </a:spcBef>
              <a:spcAft>
                <a:spcPts val="0"/>
              </a:spcAft>
              <a:buFont typeface="Wingdings" pitchFamily="2" charset="2"/>
              <a:buChar char="§"/>
              <a:defRPr/>
            </a:pPr>
            <a:r>
              <a:rPr lang="cs-CZ" kern="0" dirty="0">
                <a:solidFill>
                  <a:srgbClr val="000000"/>
                </a:solidFill>
              </a:rPr>
              <a:t>Ztotožňuje se s názorem  </a:t>
            </a:r>
            <a:r>
              <a:rPr lang="cs-CZ" kern="0" dirty="0" smtClean="0">
                <a:solidFill>
                  <a:srgbClr val="000000"/>
                </a:solidFill>
              </a:rPr>
              <a:t>podřízeného/kolegy</a:t>
            </a:r>
            <a:r>
              <a:rPr lang="cs-CZ" kern="0" dirty="0">
                <a:solidFill>
                  <a:srgbClr val="000000"/>
                </a:solidFill>
              </a:rPr>
              <a:t>.</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Nechá se zatáhnout do „stížnostní hry“.</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Představuje si, jak vidí věci </a:t>
            </a:r>
            <a:r>
              <a:rPr lang="cs-CZ" kern="0" dirty="0" smtClean="0">
                <a:solidFill>
                  <a:srgbClr val="000000"/>
                </a:solidFill>
              </a:rPr>
              <a:t>podřízený/kolega</a:t>
            </a:r>
            <a:r>
              <a:rPr lang="cs-CZ" kern="0" dirty="0">
                <a:solidFill>
                  <a:srgbClr val="000000"/>
                </a:solidFill>
              </a:rPr>
              <a:t>, neověřuje.</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Prosazuje své nápady.</a:t>
            </a:r>
          </a:p>
          <a:p>
            <a:pPr marL="273050" lvl="0" indent="-273050" fontAlgn="auto">
              <a:lnSpc>
                <a:spcPct val="150000"/>
              </a:lnSpc>
              <a:spcBef>
                <a:spcPts val="0"/>
              </a:spcBef>
              <a:spcAft>
                <a:spcPts val="0"/>
              </a:spcAft>
              <a:buFont typeface="Wingdings" pitchFamily="2" charset="2"/>
              <a:buChar char="§"/>
              <a:defRPr/>
            </a:pPr>
            <a:r>
              <a:rPr lang="cs-CZ" kern="0" dirty="0">
                <a:solidFill>
                  <a:srgbClr val="000000"/>
                </a:solidFill>
              </a:rPr>
              <a:t>Uplatňuje vnější motivaci – odměny, sankce.</a:t>
            </a:r>
          </a:p>
          <a:p>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Dobrý versus špatný </a:t>
            </a:r>
            <a:r>
              <a:rPr lang="cs-CZ" b="1" dirty="0" err="1" smtClean="0">
                <a:effectLst>
                  <a:outerShdw blurRad="38100" dist="38100" dir="2700000" algn="tl">
                    <a:srgbClr val="000000">
                      <a:alpha val="43137"/>
                    </a:srgbClr>
                  </a:outerShdw>
                </a:effectLst>
              </a:rPr>
              <a:t>kouč</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55000" lnSpcReduction="20000"/>
          </a:bodyPr>
          <a:lstStyle/>
          <a:p>
            <a:pPr fontAlgn="base">
              <a:spcAft>
                <a:spcPct val="0"/>
              </a:spcAft>
              <a:buFontTx/>
              <a:buNone/>
            </a:pPr>
            <a:r>
              <a:rPr lang="cs-CZ" b="1" dirty="0" smtClean="0">
                <a:cs typeface="Arial" pitchFamily="34" charset="0"/>
              </a:rPr>
              <a:t>Co dělá dobrý </a:t>
            </a:r>
            <a:r>
              <a:rPr lang="cs-CZ" b="1" dirty="0" err="1" smtClean="0">
                <a:cs typeface="Arial" pitchFamily="34" charset="0"/>
              </a:rPr>
              <a:t>kouč</a:t>
            </a:r>
            <a:r>
              <a:rPr lang="cs-CZ" b="1" dirty="0" smtClean="0">
                <a:cs typeface="Arial" pitchFamily="34" charset="0"/>
              </a:rPr>
              <a:t>?</a:t>
            </a:r>
          </a:p>
          <a:p>
            <a:pPr fontAlgn="base">
              <a:spcAft>
                <a:spcPct val="0"/>
              </a:spcAft>
              <a:buFontTx/>
              <a:buNone/>
            </a:pPr>
            <a:endParaRPr lang="cs-CZ" sz="800" b="1" dirty="0" smtClean="0">
              <a:cs typeface="Arial" pitchFamily="34" charset="0"/>
            </a:endParaRPr>
          </a:p>
          <a:p>
            <a:pPr fontAlgn="base">
              <a:lnSpc>
                <a:spcPct val="150000"/>
              </a:lnSpc>
              <a:spcBef>
                <a:spcPts val="0"/>
              </a:spcBef>
              <a:spcAft>
                <a:spcPct val="0"/>
              </a:spcAft>
              <a:buFont typeface="Wingdings" pitchFamily="2" charset="2"/>
              <a:buChar char="§"/>
            </a:pPr>
            <a:r>
              <a:rPr lang="cs-CZ" dirty="0" smtClean="0">
                <a:cs typeface="Arial" pitchFamily="34" charset="0"/>
              </a:rPr>
              <a:t>Ptá se a zjišťuje pomocí otázek.</a:t>
            </a:r>
          </a:p>
          <a:p>
            <a:pPr fontAlgn="base">
              <a:lnSpc>
                <a:spcPct val="150000"/>
              </a:lnSpc>
              <a:spcBef>
                <a:spcPts val="0"/>
              </a:spcBef>
              <a:spcAft>
                <a:spcPct val="0"/>
              </a:spcAft>
              <a:buFont typeface="Wingdings" pitchFamily="2" charset="2"/>
              <a:buChar char="§"/>
            </a:pPr>
            <a:r>
              <a:rPr lang="cs-CZ" dirty="0" smtClean="0">
                <a:cs typeface="Arial" pitchFamily="34" charset="0"/>
              </a:rPr>
              <a:t>Naslouchá, ověřuje porozumění.</a:t>
            </a:r>
          </a:p>
          <a:p>
            <a:pPr lvl="0">
              <a:lnSpc>
                <a:spcPct val="150000"/>
              </a:lnSpc>
              <a:spcBef>
                <a:spcPts val="0"/>
              </a:spcBef>
              <a:buFont typeface="Wingdings" pitchFamily="2" charset="2"/>
              <a:buChar char="§"/>
            </a:pPr>
            <a:r>
              <a:rPr lang="cs-CZ" dirty="0" smtClean="0">
                <a:solidFill>
                  <a:srgbClr val="000000"/>
                </a:solidFill>
              </a:rPr>
              <a:t>Stává se partnerem podřízeného/kolegy, nezdůrazňuje </a:t>
            </a:r>
          </a:p>
          <a:p>
            <a:pPr lvl="0">
              <a:lnSpc>
                <a:spcPct val="150000"/>
              </a:lnSpc>
              <a:spcBef>
                <a:spcPts val="0"/>
              </a:spcBef>
              <a:buNone/>
            </a:pPr>
            <a:r>
              <a:rPr lang="cs-CZ" dirty="0" smtClean="0">
                <a:solidFill>
                  <a:srgbClr val="000000"/>
                </a:solidFill>
              </a:rPr>
              <a:t>	svou autoritu.</a:t>
            </a:r>
          </a:p>
          <a:p>
            <a:pPr fontAlgn="base">
              <a:lnSpc>
                <a:spcPct val="150000"/>
              </a:lnSpc>
              <a:spcBef>
                <a:spcPts val="0"/>
              </a:spcBef>
              <a:spcAft>
                <a:spcPct val="0"/>
              </a:spcAft>
              <a:buFont typeface="Wingdings" pitchFamily="2" charset="2"/>
              <a:buChar char="§"/>
            </a:pPr>
            <a:r>
              <a:rPr lang="cs-CZ" dirty="0" smtClean="0">
                <a:cs typeface="Arial" pitchFamily="34" charset="0"/>
              </a:rPr>
              <a:t>Směruje k budoucnosti/řešení/změně/zlepšení.</a:t>
            </a:r>
          </a:p>
          <a:p>
            <a:pPr fontAlgn="base">
              <a:lnSpc>
                <a:spcPct val="150000"/>
              </a:lnSpc>
              <a:spcBef>
                <a:spcPts val="0"/>
              </a:spcBef>
              <a:spcAft>
                <a:spcPct val="0"/>
              </a:spcAft>
              <a:buFont typeface="Wingdings" pitchFamily="2" charset="2"/>
              <a:buChar char="§"/>
            </a:pPr>
            <a:r>
              <a:rPr lang="cs-CZ" dirty="0" smtClean="0">
                <a:cs typeface="Arial" pitchFamily="34" charset="0"/>
              </a:rPr>
              <a:t>Umožňuje koučovanému hledat vlastní cestu k cíli. </a:t>
            </a:r>
          </a:p>
          <a:p>
            <a:pPr fontAlgn="base">
              <a:lnSpc>
                <a:spcPct val="150000"/>
              </a:lnSpc>
              <a:spcBef>
                <a:spcPts val="0"/>
              </a:spcBef>
              <a:spcAft>
                <a:spcPct val="0"/>
              </a:spcAft>
              <a:buFont typeface="Wingdings" pitchFamily="2" charset="2"/>
              <a:buChar char="§"/>
            </a:pPr>
            <a:r>
              <a:rPr lang="cs-CZ" dirty="0" smtClean="0">
                <a:cs typeface="Arial" pitchFamily="34" charset="0"/>
              </a:rPr>
              <a:t>Povzbuzuje a chválí.</a:t>
            </a:r>
          </a:p>
          <a:p>
            <a:pPr fontAlgn="base">
              <a:lnSpc>
                <a:spcPct val="150000"/>
              </a:lnSpc>
              <a:spcBef>
                <a:spcPts val="0"/>
              </a:spcBef>
              <a:spcAft>
                <a:spcPct val="0"/>
              </a:spcAft>
              <a:buFont typeface="Wingdings" pitchFamily="2" charset="2"/>
              <a:buChar char="§"/>
            </a:pPr>
            <a:r>
              <a:rPr lang="cs-CZ" dirty="0" smtClean="0">
                <a:cs typeface="Arial" pitchFamily="34" charset="0"/>
              </a:rPr>
              <a:t>Respektuje, projevuje pochopení.</a:t>
            </a:r>
          </a:p>
          <a:p>
            <a:pPr lvl="0">
              <a:lnSpc>
                <a:spcPct val="150000"/>
              </a:lnSpc>
              <a:spcBef>
                <a:spcPts val="0"/>
              </a:spcBef>
              <a:buFont typeface="Wingdings" pitchFamily="2" charset="2"/>
              <a:buChar char="§"/>
            </a:pPr>
            <a:r>
              <a:rPr lang="cs-CZ" dirty="0" smtClean="0">
                <a:solidFill>
                  <a:srgbClr val="000000"/>
                </a:solidFill>
              </a:rPr>
              <a:t>Neztotožňuje se s názorem  ani ho neshazuje, pouze vyjadřuje pochopení.</a:t>
            </a:r>
          </a:p>
          <a:p>
            <a:pPr fontAlgn="base">
              <a:lnSpc>
                <a:spcPct val="150000"/>
              </a:lnSpc>
              <a:spcBef>
                <a:spcPts val="0"/>
              </a:spcBef>
              <a:spcAft>
                <a:spcPct val="0"/>
              </a:spcAft>
              <a:buFont typeface="Wingdings" pitchFamily="2" charset="2"/>
              <a:buChar char="§"/>
            </a:pPr>
            <a:r>
              <a:rPr lang="cs-CZ" dirty="0" smtClean="0">
                <a:cs typeface="Arial" pitchFamily="34" charset="0"/>
              </a:rPr>
              <a:t>Předává kompetence a odpovědnost.</a:t>
            </a:r>
          </a:p>
          <a:p>
            <a:pPr fontAlgn="base">
              <a:lnSpc>
                <a:spcPct val="150000"/>
              </a:lnSpc>
              <a:spcBef>
                <a:spcPts val="0"/>
              </a:spcBef>
              <a:spcAft>
                <a:spcPct val="0"/>
              </a:spcAft>
              <a:buFont typeface="Wingdings" pitchFamily="2" charset="2"/>
              <a:buChar char="§"/>
            </a:pPr>
            <a:r>
              <a:rPr lang="cs-CZ" dirty="0" smtClean="0">
                <a:cs typeface="Arial" pitchFamily="34" charset="0"/>
              </a:rPr>
              <a:t>Zaměřuje pozornost na partnera, ne na sebe sama.</a:t>
            </a:r>
          </a:p>
          <a:p>
            <a:pPr fontAlgn="base">
              <a:lnSpc>
                <a:spcPct val="150000"/>
              </a:lnSpc>
              <a:spcBef>
                <a:spcPts val="0"/>
              </a:spcBef>
              <a:spcAft>
                <a:spcPct val="0"/>
              </a:spcAft>
              <a:buFont typeface="Wingdings" pitchFamily="2" charset="2"/>
              <a:buChar char="§"/>
            </a:pPr>
            <a:r>
              <a:rPr lang="cs-CZ" dirty="0" smtClean="0">
                <a:cs typeface="Arial" pitchFamily="34" charset="0"/>
              </a:rPr>
              <a:t>Odvrací pozornost od problémů „u druhých“ .</a:t>
            </a:r>
          </a:p>
          <a:p>
            <a:pPr fontAlgn="base">
              <a:lnSpc>
                <a:spcPct val="150000"/>
              </a:lnSpc>
              <a:spcBef>
                <a:spcPts val="0"/>
              </a:spcBef>
              <a:spcAft>
                <a:spcPct val="0"/>
              </a:spcAft>
              <a:buFont typeface="Wingdings" pitchFamily="2" charset="2"/>
              <a:buChar char="§"/>
            </a:pPr>
            <a:r>
              <a:rPr lang="cs-CZ" dirty="0" smtClean="0">
                <a:cs typeface="Arial" pitchFamily="34" charset="0"/>
              </a:rPr>
              <a:t>Uplatňuje vnitřní motivaci.</a:t>
            </a:r>
          </a:p>
          <a:p>
            <a:pPr>
              <a:lnSpc>
                <a:spcPct val="150000"/>
              </a:lnSpc>
              <a:spcBef>
                <a:spcPts val="0"/>
              </a:spcBef>
              <a:buFont typeface="Wingdings" pitchFamily="2" charset="2"/>
              <a:buChar char="§"/>
            </a:pPr>
            <a:r>
              <a:rPr lang="cs-CZ" dirty="0" smtClean="0">
                <a:cs typeface="Arial" pitchFamily="34" charset="0"/>
              </a:rPr>
              <a:t>Ověřuje si užitečnost svého koučování.</a:t>
            </a:r>
          </a:p>
          <a:p>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a:effectLst>
                  <a:outerShdw blurRad="38100" dist="38100" dir="2700000" algn="tl">
                    <a:srgbClr val="000000">
                      <a:alpha val="43137"/>
                    </a:srgbClr>
                  </a:outerShdw>
                </a:effectLst>
              </a:rPr>
              <a:t>Jak vypadá </a:t>
            </a:r>
            <a:r>
              <a:rPr lang="cs-CZ" b="1" dirty="0" err="1">
                <a:effectLst>
                  <a:outerShdw blurRad="38100" dist="38100" dir="2700000" algn="tl">
                    <a:srgbClr val="000000">
                      <a:alpha val="43137"/>
                    </a:srgbClr>
                  </a:outerShdw>
                </a:effectLst>
              </a:rPr>
              <a:t>koučovací</a:t>
            </a:r>
            <a:r>
              <a:rPr lang="cs-CZ" b="1" dirty="0">
                <a:effectLst>
                  <a:outerShdw blurRad="38100" dist="38100" dir="2700000" algn="tl">
                    <a:srgbClr val="000000">
                      <a:alpha val="43137"/>
                    </a:srgbClr>
                  </a:outerShdw>
                </a:effectLst>
              </a:rPr>
              <a:t> rozhovor?</a:t>
            </a:r>
          </a:p>
        </p:txBody>
      </p:sp>
      <p:sp>
        <p:nvSpPr>
          <p:cNvPr id="3" name="Zástupný symbol pro obsah 2"/>
          <p:cNvSpPr>
            <a:spLocks noGrp="1"/>
          </p:cNvSpPr>
          <p:nvPr>
            <p:ph idx="1"/>
          </p:nvPr>
        </p:nvSpPr>
        <p:spPr/>
        <p:txBody>
          <a:bodyPr>
            <a:normAutofit fontScale="70000" lnSpcReduction="20000"/>
          </a:bodyPr>
          <a:lstStyle/>
          <a:p>
            <a:pPr marL="228600" indent="-228600">
              <a:buAutoNum type="arabicPeriod"/>
            </a:pPr>
            <a:r>
              <a:rPr lang="cs-CZ" b="1" dirty="0" smtClean="0"/>
              <a:t>VYTVOŘENÍ VZTAHU</a:t>
            </a:r>
          </a:p>
          <a:p>
            <a:r>
              <a:rPr lang="cs-CZ" dirty="0" smtClean="0"/>
              <a:t>Cílem je navázat vztah mezi </a:t>
            </a:r>
            <a:r>
              <a:rPr lang="cs-CZ" dirty="0" err="1" smtClean="0"/>
              <a:t>koučem</a:t>
            </a:r>
            <a:r>
              <a:rPr lang="cs-CZ" dirty="0" smtClean="0"/>
              <a:t> a koučovaným umožňující klientovu transformaci. </a:t>
            </a:r>
            <a:r>
              <a:rPr lang="cs-CZ" dirty="0" err="1" smtClean="0"/>
              <a:t>Kouč</a:t>
            </a:r>
            <a:r>
              <a:rPr lang="cs-CZ" dirty="0" smtClean="0"/>
              <a:t> vytváří důvěrné prostředí, ve kterém se klient cítí příjemně a uvolněně. Podaří-li se vytvořit silný vztah, klient si může uvědomit řadu </a:t>
            </a:r>
            <a:r>
              <a:rPr lang="cs-CZ" dirty="0" err="1" smtClean="0"/>
              <a:t>kutečností</a:t>
            </a:r>
            <a:r>
              <a:rPr lang="cs-CZ" dirty="0" smtClean="0"/>
              <a:t>, které si dosud neuvědomoval či nechtěl uvědomit. Právě v tom může být předpoklad dosažení prospěšných změn. Účinný raport </a:t>
            </a:r>
            <a:r>
              <a:rPr lang="cs-CZ" dirty="0" err="1" smtClean="0"/>
              <a:t>kouč</a:t>
            </a:r>
            <a:r>
              <a:rPr lang="cs-CZ" dirty="0" smtClean="0"/>
              <a:t> podporuje vhodnou řečí těla a použitím jazyka blízkého druhé straně, tzv. zrcadlením. </a:t>
            </a:r>
          </a:p>
          <a:p>
            <a:pPr algn="just">
              <a:buNone/>
            </a:pPr>
            <a:r>
              <a:rPr lang="cs-CZ" b="1" dirty="0" smtClean="0"/>
              <a:t>2. UZAVŘENÍ „KONTRAKTU“</a:t>
            </a:r>
          </a:p>
          <a:p>
            <a:pPr>
              <a:buNone/>
            </a:pPr>
            <a:r>
              <a:rPr lang="cs-CZ" dirty="0" smtClean="0"/>
              <a:t>	Kontrakt neboli „</a:t>
            </a:r>
            <a:r>
              <a:rPr lang="cs-CZ" dirty="0" err="1" smtClean="0"/>
              <a:t>koučovací</a:t>
            </a:r>
            <a:r>
              <a:rPr lang="cs-CZ" dirty="0" smtClean="0"/>
              <a:t> smlouva“ udává zaměření rozhovoru. Žák/kolega </a:t>
            </a:r>
            <a:br>
              <a:rPr lang="cs-CZ" dirty="0" smtClean="0"/>
            </a:br>
            <a:r>
              <a:rPr lang="cs-CZ" dirty="0" smtClean="0"/>
              <a:t>v kontraktu definuje svůj požadovaný výstup. Dobře definovaný kontrakt pomáhá zaměřit pozornost žádoucím směrem a </a:t>
            </a:r>
            <a:r>
              <a:rPr lang="cs-CZ" dirty="0" err="1" smtClean="0"/>
              <a:t>koučovi</a:t>
            </a:r>
            <a:r>
              <a:rPr lang="cs-CZ" dirty="0" smtClean="0"/>
              <a:t> umožňuje sledovat, zda se konverzace posouvá k popsanému cíli. </a:t>
            </a:r>
            <a:r>
              <a:rPr lang="cs-CZ" dirty="0" err="1" smtClean="0"/>
              <a:t>Kouč</a:t>
            </a:r>
            <a:r>
              <a:rPr lang="cs-CZ" dirty="0" smtClean="0"/>
              <a:t> klade otázky směřující k upřesnění kontraktu.</a:t>
            </a:r>
          </a:p>
          <a:p>
            <a:pPr>
              <a:buNone/>
            </a:pPr>
            <a:r>
              <a:rPr lang="cs-CZ" dirty="0" smtClean="0"/>
              <a:t>	Výsledkem je taková specifikace kontraktu, která určuje nejen co, kdy </a:t>
            </a:r>
            <a:br>
              <a:rPr lang="cs-CZ" dirty="0" smtClean="0"/>
            </a:br>
            <a:r>
              <a:rPr lang="cs-CZ" dirty="0" smtClean="0"/>
              <a:t>a v jaké kvantitě bude realizováno, ale i jaká budou kvalitativní kritéria a jak budou naplněna. </a:t>
            </a:r>
          </a:p>
          <a:p>
            <a:pPr algn="just"/>
            <a:endParaRPr lang="cs-CZ" dirty="0" smtClean="0"/>
          </a:p>
          <a:p>
            <a:endParaRPr lang="cs-CZ"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a:effectLst>
                  <a:outerShdw blurRad="38100" dist="38100" dir="2700000" algn="tl">
                    <a:srgbClr val="000000">
                      <a:alpha val="43137"/>
                    </a:srgbClr>
                  </a:outerShdw>
                </a:effectLst>
              </a:rPr>
              <a:t>Jak vypadá </a:t>
            </a:r>
            <a:r>
              <a:rPr lang="cs-CZ" b="1" dirty="0" err="1">
                <a:effectLst>
                  <a:outerShdw blurRad="38100" dist="38100" dir="2700000" algn="tl">
                    <a:srgbClr val="000000">
                      <a:alpha val="43137"/>
                    </a:srgbClr>
                  </a:outerShdw>
                </a:effectLst>
              </a:rPr>
              <a:t>koučovací</a:t>
            </a:r>
            <a:r>
              <a:rPr lang="cs-CZ" b="1" dirty="0">
                <a:effectLst>
                  <a:outerShdw blurRad="38100" dist="38100" dir="2700000" algn="tl">
                    <a:srgbClr val="000000">
                      <a:alpha val="43137"/>
                    </a:srgbClr>
                  </a:outerShdw>
                </a:effectLst>
              </a:rPr>
              <a:t> rozhovor?</a:t>
            </a:r>
          </a:p>
        </p:txBody>
      </p:sp>
      <p:sp>
        <p:nvSpPr>
          <p:cNvPr id="3" name="Zástupný symbol pro obsah 2"/>
          <p:cNvSpPr>
            <a:spLocks noGrp="1"/>
          </p:cNvSpPr>
          <p:nvPr>
            <p:ph idx="1"/>
          </p:nvPr>
        </p:nvSpPr>
        <p:spPr/>
        <p:txBody>
          <a:bodyPr>
            <a:normAutofit/>
          </a:bodyPr>
          <a:lstStyle/>
          <a:p>
            <a:pPr algn="just"/>
            <a:endParaRPr lang="cs-CZ" sz="800" dirty="0" smtClean="0"/>
          </a:p>
          <a:p>
            <a:pPr algn="just">
              <a:buNone/>
            </a:pPr>
            <a:r>
              <a:rPr lang="cs-CZ" b="1" dirty="0" smtClean="0"/>
              <a:t>3. HLEDÁNÍ ŘEŠENÍ</a:t>
            </a:r>
          </a:p>
          <a:p>
            <a:r>
              <a:rPr lang="cs-CZ" dirty="0" smtClean="0"/>
              <a:t>Obvykle nejdelší fáze </a:t>
            </a:r>
            <a:r>
              <a:rPr lang="cs-CZ" dirty="0" err="1" smtClean="0"/>
              <a:t>koučovacího</a:t>
            </a:r>
            <a:r>
              <a:rPr lang="cs-CZ" dirty="0" smtClean="0"/>
              <a:t> rozhovoru. </a:t>
            </a:r>
            <a:r>
              <a:rPr lang="cs-CZ" dirty="0" err="1" smtClean="0"/>
              <a:t>Kouč</a:t>
            </a:r>
            <a:r>
              <a:rPr lang="cs-CZ" dirty="0" smtClean="0"/>
              <a:t> klade silné transformační </a:t>
            </a:r>
            <a:r>
              <a:rPr lang="cs-CZ" dirty="0" err="1" smtClean="0"/>
              <a:t>koučovací</a:t>
            </a:r>
            <a:r>
              <a:rPr lang="cs-CZ" dirty="0" smtClean="0"/>
              <a:t> otázky </a:t>
            </a:r>
            <a:br>
              <a:rPr lang="cs-CZ" dirty="0" smtClean="0"/>
            </a:br>
            <a:r>
              <a:rPr lang="cs-CZ" dirty="0" smtClean="0"/>
              <a:t>a používá nástroje jako G-R-O-W, </a:t>
            </a:r>
            <a:r>
              <a:rPr lang="cs-CZ" dirty="0" err="1" smtClean="0"/>
              <a:t>škálování</a:t>
            </a:r>
            <a:r>
              <a:rPr lang="cs-CZ" dirty="0" smtClean="0"/>
              <a:t>, rozhodovací procesy, pyramidu logických úrovní apod. </a:t>
            </a:r>
          </a:p>
          <a:p>
            <a:r>
              <a:rPr lang="cs-CZ" dirty="0" err="1" smtClean="0"/>
              <a:t>Kouč</a:t>
            </a:r>
            <a:r>
              <a:rPr lang="cs-CZ" dirty="0" smtClean="0"/>
              <a:t> probouzí skrytý potenciál podřízeného/kolegy a pomáhá mu k uvědomění širších souvislostí a nalezení nejlepších možných řešení a aktivit, které je naplňují.</a:t>
            </a:r>
          </a:p>
          <a:p>
            <a:endParaRPr lang="cs-CZ"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a:effectLst>
                  <a:outerShdw blurRad="38100" dist="38100" dir="2700000" algn="tl">
                    <a:srgbClr val="000000">
                      <a:alpha val="43137"/>
                    </a:srgbClr>
                  </a:outerShdw>
                </a:effectLst>
              </a:rPr>
              <a:t>Jak vypadá </a:t>
            </a:r>
            <a:r>
              <a:rPr lang="cs-CZ" b="1" dirty="0" err="1">
                <a:effectLst>
                  <a:outerShdw blurRad="38100" dist="38100" dir="2700000" algn="tl">
                    <a:srgbClr val="000000">
                      <a:alpha val="43137"/>
                    </a:srgbClr>
                  </a:outerShdw>
                </a:effectLst>
              </a:rPr>
              <a:t>koučovací</a:t>
            </a:r>
            <a:r>
              <a:rPr lang="cs-CZ" b="1" dirty="0">
                <a:effectLst>
                  <a:outerShdw blurRad="38100" dist="38100" dir="2700000" algn="tl">
                    <a:srgbClr val="000000">
                      <a:alpha val="43137"/>
                    </a:srgbClr>
                  </a:outerShdw>
                </a:effectLst>
              </a:rPr>
              <a:t> rozhovor?</a:t>
            </a:r>
          </a:p>
        </p:txBody>
      </p:sp>
      <p:sp>
        <p:nvSpPr>
          <p:cNvPr id="3" name="Zástupný symbol pro obsah 2"/>
          <p:cNvSpPr>
            <a:spLocks noGrp="1"/>
          </p:cNvSpPr>
          <p:nvPr>
            <p:ph idx="1"/>
          </p:nvPr>
        </p:nvSpPr>
        <p:spPr/>
        <p:txBody>
          <a:bodyPr>
            <a:normAutofit lnSpcReduction="10000"/>
          </a:bodyPr>
          <a:lstStyle/>
          <a:p>
            <a:pPr marL="228600" indent="-228600" algn="just">
              <a:buNone/>
            </a:pPr>
            <a:r>
              <a:rPr lang="cs-CZ" b="1" dirty="0" smtClean="0"/>
              <a:t>4. AKČNÍ PLÁN</a:t>
            </a:r>
          </a:p>
          <a:p>
            <a:r>
              <a:rPr lang="cs-CZ" dirty="0" smtClean="0"/>
              <a:t>Klient se rozhoduje, jaké kroky v budoucnu učiní pro dosažení svého vytouženého výstupu a prohlašuje závazek k jejich uskutečnění. </a:t>
            </a:r>
          </a:p>
          <a:p>
            <a:pPr algn="just"/>
            <a:endParaRPr lang="cs-CZ" sz="800" b="1" dirty="0" smtClean="0"/>
          </a:p>
          <a:p>
            <a:pPr algn="just">
              <a:buNone/>
            </a:pPr>
            <a:r>
              <a:rPr lang="cs-CZ" b="1" dirty="0" smtClean="0"/>
              <a:t>5. ZHODNOCENÍ, MOTIVACE</a:t>
            </a:r>
          </a:p>
          <a:p>
            <a:pPr algn="just"/>
            <a:r>
              <a:rPr lang="cs-CZ" dirty="0" err="1" smtClean="0"/>
              <a:t>Kouč</a:t>
            </a:r>
            <a:r>
              <a:rPr lang="cs-CZ" dirty="0" smtClean="0"/>
              <a:t> vyzývá klienta, aby shrnul přínosy </a:t>
            </a:r>
            <a:r>
              <a:rPr lang="cs-CZ" dirty="0" err="1" smtClean="0"/>
              <a:t>koučovací</a:t>
            </a:r>
            <a:r>
              <a:rPr lang="cs-CZ" dirty="0" smtClean="0"/>
              <a:t> schůzky. Klient shrnuje důležitá uvědomění a klíčové body setkání. </a:t>
            </a:r>
          </a:p>
          <a:p>
            <a:pPr algn="just"/>
            <a:endParaRPr lang="cs-CZ" sz="800" dirty="0" smtClean="0"/>
          </a:p>
          <a:p>
            <a:pPr algn="just"/>
            <a:r>
              <a:rPr lang="cs-CZ" dirty="0" err="1" smtClean="0"/>
              <a:t>Kouč</a:t>
            </a:r>
            <a:r>
              <a:rPr lang="cs-CZ" dirty="0" smtClean="0"/>
              <a:t> zakončí schůzku/rozhovor vřelým a upřímným oceněním kvalit koučovaného. </a:t>
            </a:r>
          </a:p>
          <a:p>
            <a:endParaRPr lang="cs-CZ"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4900" b="1" dirty="0">
                <a:effectLst>
                  <a:outerShdw blurRad="38100" dist="38100" dir="2700000" algn="tl">
                    <a:srgbClr val="000000">
                      <a:alpha val="43137"/>
                    </a:srgbClr>
                  </a:outerShdw>
                </a:effectLst>
              </a:rPr>
              <a:t>Koučování</a:t>
            </a:r>
            <a:r>
              <a:rPr kumimoji="0" lang="cs-CZ" b="1" i="0" u="none" strike="noStrike" kern="0" cap="none" spc="0" normalizeH="0" baseline="0" noProof="0" dirty="0" smtClean="0">
                <a:ln>
                  <a:noFill/>
                </a:ln>
                <a:effectLst>
                  <a:outerShdw blurRad="38100" dist="38100" dir="2700000" algn="tl">
                    <a:srgbClr val="000000">
                      <a:alpha val="43137"/>
                    </a:srgbClr>
                  </a:outerShdw>
                </a:effectLst>
                <a:uLnTx/>
                <a:uFillTx/>
                <a:latin typeface="+mn-lt"/>
                <a:ea typeface="+mn-ea"/>
                <a:cs typeface="+mn-cs"/>
              </a:rPr>
              <a:t> </a:t>
            </a:r>
            <a:r>
              <a:rPr lang="cs-CZ" sz="4900" b="1" dirty="0">
                <a:effectLst>
                  <a:outerShdw blurRad="38100" dist="38100" dir="2700000" algn="tl">
                    <a:srgbClr val="000000">
                      <a:alpha val="43137"/>
                    </a:srgbClr>
                  </a:outerShdw>
                </a:effectLst>
              </a:rPr>
              <a:t>je založeno na </a:t>
            </a:r>
            <a:r>
              <a:rPr lang="cs-CZ" sz="4900" b="1" dirty="0" smtClean="0">
                <a:effectLst>
                  <a:outerShdw blurRad="38100" dist="38100" dir="2700000" algn="tl">
                    <a:srgbClr val="000000">
                      <a:alpha val="43137"/>
                    </a:srgbClr>
                  </a:outerShdw>
                </a:effectLst>
              </a:rPr>
              <a:t>otázkách</a:t>
            </a:r>
            <a:endParaRPr lang="cs-CZ" sz="4900"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92500" lnSpcReduction="20000"/>
          </a:bodyPr>
          <a:lstStyle/>
          <a:p>
            <a:pPr lvl="0"/>
            <a:r>
              <a:rPr kumimoji="0" lang="cs-CZ" b="0" i="0" u="none" strike="noStrike" kern="0" cap="none" spc="0" normalizeH="0" baseline="0" noProof="0" dirty="0" smtClean="0">
                <a:ln>
                  <a:noFill/>
                </a:ln>
                <a:solidFill>
                  <a:schemeClr val="tx1"/>
                </a:solidFill>
                <a:effectLst/>
                <a:uLnTx/>
                <a:uFillTx/>
                <a:latin typeface="+mn-lt"/>
                <a:ea typeface="+mn-ea"/>
                <a:cs typeface="+mn-cs"/>
              </a:rPr>
              <a:t>Pomocí systému správných otázek se podaří </a:t>
            </a:r>
            <a:r>
              <a:rPr kumimoji="0" lang="cs-CZ" b="0" i="0" u="none" strike="noStrike" kern="0" cap="none" spc="0" normalizeH="0" baseline="0" noProof="0" dirty="0" err="1" smtClean="0">
                <a:ln>
                  <a:noFill/>
                </a:ln>
                <a:solidFill>
                  <a:schemeClr val="tx1"/>
                </a:solidFill>
                <a:effectLst/>
                <a:uLnTx/>
                <a:uFillTx/>
                <a:latin typeface="+mn-lt"/>
                <a:ea typeface="+mn-ea"/>
                <a:cs typeface="+mn-cs"/>
              </a:rPr>
              <a:t>koučovi</a:t>
            </a:r>
            <a:r>
              <a:rPr kumimoji="0" lang="cs-CZ" b="0" i="0" u="none" strike="noStrike" kern="0" cap="none" spc="0" normalizeH="0" baseline="0" noProof="0" dirty="0" smtClean="0">
                <a:ln>
                  <a:noFill/>
                </a:ln>
                <a:solidFill>
                  <a:schemeClr val="tx1"/>
                </a:solidFill>
                <a:effectLst/>
                <a:uLnTx/>
                <a:uFillTx/>
                <a:latin typeface="+mn-lt"/>
                <a:ea typeface="+mn-ea"/>
                <a:cs typeface="+mn-cs"/>
              </a:rPr>
              <a:t> odkrýt to, co podřízený/kolega chce, co očekává, kam by chtěl směřovat. Snaží se ho dovést k sebereflexi, přemýšlení o možnostech a jejich rizicích, definování cílů a jejich uskutečnění. </a:t>
            </a:r>
          </a:p>
          <a:p>
            <a:pPr lvl="0"/>
            <a:r>
              <a:rPr kumimoji="0" lang="cs-CZ" b="0" i="0" u="none" strike="noStrike" kern="0" cap="none" spc="0" normalizeH="0" baseline="0" noProof="0" dirty="0" err="1" smtClean="0">
                <a:ln>
                  <a:noFill/>
                </a:ln>
                <a:solidFill>
                  <a:schemeClr val="tx1"/>
                </a:solidFill>
                <a:effectLst/>
                <a:uLnTx/>
                <a:uFillTx/>
                <a:latin typeface="+mn-lt"/>
                <a:ea typeface="+mn-ea"/>
                <a:cs typeface="+mn-cs"/>
              </a:rPr>
              <a:t>Kouč</a:t>
            </a:r>
            <a:r>
              <a:rPr kumimoji="0" lang="cs-CZ" b="0" i="0" u="none" strike="noStrike" kern="0" cap="none" spc="0" normalizeH="0" baseline="0" noProof="0" dirty="0" smtClean="0">
                <a:ln>
                  <a:noFill/>
                </a:ln>
                <a:solidFill>
                  <a:schemeClr val="tx1"/>
                </a:solidFill>
                <a:effectLst/>
                <a:uLnTx/>
                <a:uFillTx/>
                <a:latin typeface="+mn-lt"/>
                <a:ea typeface="+mn-ea"/>
                <a:cs typeface="+mn-cs"/>
              </a:rPr>
              <a:t> nepředkládá</a:t>
            </a:r>
            <a:r>
              <a:rPr kumimoji="0" lang="cs-CZ" b="0" i="0" u="none" strike="noStrike" kern="0" cap="none" spc="0" normalizeH="0" noProof="0" dirty="0" smtClean="0">
                <a:ln>
                  <a:noFill/>
                </a:ln>
                <a:solidFill>
                  <a:schemeClr val="tx1"/>
                </a:solidFill>
                <a:effectLst/>
                <a:uLnTx/>
                <a:uFillTx/>
                <a:latin typeface="+mn-lt"/>
                <a:ea typeface="+mn-ea"/>
                <a:cs typeface="+mn-cs"/>
              </a:rPr>
              <a:t> podřízenému</a:t>
            </a:r>
            <a:r>
              <a:rPr kumimoji="0" lang="cs-CZ" b="0" i="0" u="none" strike="noStrike" kern="0" cap="none" spc="0" normalizeH="0" baseline="0" noProof="0" dirty="0" smtClean="0">
                <a:ln>
                  <a:noFill/>
                </a:ln>
                <a:solidFill>
                  <a:schemeClr val="tx1"/>
                </a:solidFill>
                <a:effectLst/>
                <a:uLnTx/>
                <a:uFillTx/>
                <a:latin typeface="+mn-lt"/>
                <a:ea typeface="+mn-ea"/>
                <a:cs typeface="+mn-cs"/>
              </a:rPr>
              <a:t>/kolegovi své myšlenky, ale vede ho otázkami tak, aby si svou cestu našel sám. Podporuje jeho rozhodování, hledání optimálního řešení, zodpovědnost k realizaci cesty a dosažení cíle. Nehodnotí jeho výroky, nekritizuje, ale naopak povzbuzuje a chválí. </a:t>
            </a:r>
          </a:p>
          <a:p>
            <a:pPr lvl="0"/>
            <a:r>
              <a:rPr kumimoji="0" lang="cs-CZ" b="0" i="0" u="none" strike="noStrike" kern="0" cap="none" spc="0" normalizeH="0" baseline="0" noProof="0" dirty="0" smtClean="0">
                <a:ln>
                  <a:noFill/>
                </a:ln>
                <a:solidFill>
                  <a:schemeClr val="tx1"/>
                </a:solidFill>
                <a:effectLst/>
                <a:uLnTx/>
                <a:uFillTx/>
                <a:latin typeface="+mn-lt"/>
                <a:ea typeface="+mn-ea"/>
                <a:cs typeface="+mn-cs"/>
              </a:rPr>
              <a:t>Pomocí otázek mu poskytuje zpětnou vazbu s cílem dosáhnout u něj lepšího vnímání reality a představě skutečnosti, vede k jiným pohledům, hledá pozitiva či případná omezení a souvislosti. </a:t>
            </a:r>
          </a:p>
          <a:p>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Druhy otázek</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pPr lvl="0">
              <a:buNone/>
            </a:pPr>
            <a:r>
              <a:rPr lang="cs-CZ" b="1" dirty="0" smtClean="0"/>
              <a:t>OTEVŘENÉ OTÁZKY</a:t>
            </a:r>
          </a:p>
          <a:p>
            <a:pPr marL="177800" lvl="1" indent="-177800">
              <a:buFont typeface="Arial" pitchFamily="34" charset="0"/>
              <a:buChar char="•"/>
            </a:pPr>
            <a:r>
              <a:rPr lang="cs-CZ" sz="2400" dirty="0" smtClean="0">
                <a:solidFill>
                  <a:schemeClr val="tx1"/>
                </a:solidFill>
              </a:rPr>
              <a:t>Dávají široký prostor pro vyjádření,</a:t>
            </a:r>
          </a:p>
          <a:p>
            <a:pPr marL="177800" lvl="1" indent="-177800">
              <a:buFont typeface="Arial" pitchFamily="34" charset="0"/>
              <a:buChar char="•"/>
            </a:pPr>
            <a:r>
              <a:rPr lang="cs-CZ" sz="2400" dirty="0" smtClean="0">
                <a:solidFill>
                  <a:schemeClr val="tx1"/>
                </a:solidFill>
              </a:rPr>
              <a:t>podněcují myšlení, hledání a úvahy,</a:t>
            </a:r>
          </a:p>
          <a:p>
            <a:pPr marL="177800" lvl="1" indent="-177800">
              <a:buFont typeface="Arial" pitchFamily="34" charset="0"/>
              <a:buChar char="•"/>
            </a:pPr>
            <a:r>
              <a:rPr lang="cs-CZ" sz="2400" dirty="0" smtClean="0">
                <a:solidFill>
                  <a:schemeClr val="tx1"/>
                </a:solidFill>
              </a:rPr>
              <a:t>mají velkou vypovídací schopnost,</a:t>
            </a:r>
          </a:p>
          <a:p>
            <a:pPr marL="177800" lvl="1" indent="-177800">
              <a:buFont typeface="Arial" pitchFamily="34" charset="0"/>
              <a:buChar char="•"/>
            </a:pPr>
            <a:r>
              <a:rPr lang="cs-CZ" sz="2400" dirty="0" smtClean="0">
                <a:solidFill>
                  <a:schemeClr val="tx1"/>
                </a:solidFill>
              </a:rPr>
              <a:t>jsou vnímány jako partnerské a nepředpojaté,</a:t>
            </a:r>
          </a:p>
          <a:p>
            <a:pPr marL="177800" lvl="1" indent="-177800">
              <a:buFont typeface="Arial" pitchFamily="34" charset="0"/>
              <a:buChar char="•"/>
            </a:pPr>
            <a:r>
              <a:rPr lang="cs-CZ" sz="2400" dirty="0" smtClean="0">
                <a:solidFill>
                  <a:schemeClr val="tx1"/>
                </a:solidFill>
              </a:rPr>
              <a:t>jsou </a:t>
            </a:r>
            <a:r>
              <a:rPr lang="cs-CZ" sz="2400" dirty="0" err="1" smtClean="0">
                <a:solidFill>
                  <a:schemeClr val="tx1"/>
                </a:solidFill>
              </a:rPr>
              <a:t>uvozen</a:t>
            </a:r>
            <a:r>
              <a:rPr lang="cs-CZ" sz="2400" dirty="0" err="1" smtClean="0"/>
              <a:t>é</a:t>
            </a:r>
            <a:r>
              <a:rPr lang="cs-CZ" sz="2400" dirty="0" smtClean="0"/>
              <a:t> </a:t>
            </a:r>
            <a:r>
              <a:rPr lang="cs-CZ" sz="2400" dirty="0" smtClean="0">
                <a:solidFill>
                  <a:schemeClr val="tx1"/>
                </a:solidFill>
              </a:rPr>
              <a:t>slovy „kdo, co, jaký, který, čí, jak, kdy, kde, proč ..,</a:t>
            </a:r>
          </a:p>
          <a:p>
            <a:pPr marL="177800" lvl="1" indent="-177800">
              <a:buFont typeface="Arial" pitchFamily="34" charset="0"/>
              <a:buChar char="•"/>
            </a:pPr>
            <a:r>
              <a:rPr lang="cs-CZ" sz="2400" dirty="0" smtClean="0">
                <a:solidFill>
                  <a:schemeClr val="tx1"/>
                </a:solidFill>
              </a:rPr>
              <a:t>v </a:t>
            </a:r>
            <a:r>
              <a:rPr lang="cs-CZ" sz="2400" dirty="0" err="1" smtClean="0">
                <a:solidFill>
                  <a:schemeClr val="tx1"/>
                </a:solidFill>
              </a:rPr>
              <a:t>koučovacím</a:t>
            </a:r>
            <a:r>
              <a:rPr lang="cs-CZ" sz="2400" dirty="0" smtClean="0">
                <a:solidFill>
                  <a:schemeClr val="tx1"/>
                </a:solidFill>
              </a:rPr>
              <a:t> rozhovoru by měly otevřené otázky výrazně převažovat, zvláště tam, kde chceme hlouběji poznat a pochopit „cestu“ koučovaného.</a:t>
            </a:r>
          </a:p>
          <a:p>
            <a:pPr>
              <a:buNone/>
            </a:pPr>
            <a:endParaRPr lang="cs-C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Druhy otázek</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92500" lnSpcReduction="10000"/>
          </a:bodyPr>
          <a:lstStyle/>
          <a:p>
            <a:pPr>
              <a:buNone/>
              <a:defRPr/>
            </a:pPr>
            <a:r>
              <a:rPr lang="cs-CZ" b="1" dirty="0"/>
              <a:t>UZAVŘENÉ OTÁZKY</a:t>
            </a:r>
          </a:p>
          <a:p>
            <a:pPr marL="177800" lvl="1" indent="-177800">
              <a:spcBef>
                <a:spcPts val="1200"/>
              </a:spcBef>
              <a:buNone/>
              <a:defRPr/>
            </a:pPr>
            <a:endParaRPr lang="cs-CZ" sz="1200" dirty="0" smtClean="0"/>
          </a:p>
          <a:p>
            <a:pPr marL="177800" lvl="1" indent="-177800">
              <a:spcBef>
                <a:spcPts val="1200"/>
              </a:spcBef>
              <a:buFont typeface="Arial" pitchFamily="34" charset="0"/>
              <a:buChar char="•"/>
              <a:defRPr/>
            </a:pPr>
            <a:r>
              <a:rPr lang="cs-CZ" sz="2400" dirty="0"/>
              <a:t>Jsou důležitým „filtrem“ či „rozcestníkem“, </a:t>
            </a:r>
          </a:p>
          <a:p>
            <a:pPr marL="177800" lvl="1" indent="-177800">
              <a:spcBef>
                <a:spcPts val="1200"/>
              </a:spcBef>
              <a:buFont typeface="Arial" pitchFamily="34" charset="0"/>
              <a:buChar char="•"/>
              <a:defRPr/>
            </a:pPr>
            <a:r>
              <a:rPr lang="cs-CZ" sz="2400" dirty="0"/>
              <a:t>vhodně doplňují otevřené otázky,</a:t>
            </a:r>
          </a:p>
          <a:p>
            <a:pPr marL="177800" lvl="1" indent="-177800">
              <a:spcBef>
                <a:spcPts val="1200"/>
              </a:spcBef>
              <a:buFont typeface="Arial" pitchFamily="34" charset="0"/>
              <a:buChar char="•"/>
              <a:defRPr/>
            </a:pPr>
            <a:r>
              <a:rPr lang="cs-CZ" sz="2400" dirty="0"/>
              <a:t>slouží k úvodnímu zjištění, ověření, upřesnění nebo k závěrečnému potvrzení,</a:t>
            </a:r>
          </a:p>
          <a:p>
            <a:pPr marL="177800" lvl="1" indent="-177800">
              <a:spcBef>
                <a:spcPts val="1200"/>
              </a:spcBef>
              <a:buFont typeface="Arial" pitchFamily="34" charset="0"/>
              <a:buChar char="•"/>
              <a:defRPr/>
            </a:pPr>
            <a:r>
              <a:rPr lang="cs-CZ" sz="2400" dirty="0"/>
              <a:t>odpověď je obvykle jednoslovná, je výběrem z logických alternativ,</a:t>
            </a:r>
          </a:p>
          <a:p>
            <a:pPr marL="177800" lvl="1" indent="-177800">
              <a:spcBef>
                <a:spcPts val="1200"/>
              </a:spcBef>
              <a:buFont typeface="Arial" pitchFamily="34" charset="0"/>
              <a:buChar char="•"/>
              <a:defRPr/>
            </a:pPr>
            <a:r>
              <a:rPr lang="cs-CZ" sz="2400" dirty="0"/>
              <a:t>jsou obvykle </a:t>
            </a:r>
            <a:r>
              <a:rPr lang="cs-CZ" sz="2400" dirty="0" err="1" smtClean="0"/>
              <a:t>uvozené</a:t>
            </a:r>
            <a:r>
              <a:rPr lang="cs-CZ" sz="2400" dirty="0" smtClean="0"/>
              <a:t> slovesem</a:t>
            </a:r>
            <a:r>
              <a:rPr lang="cs-CZ" sz="2400" dirty="0"/>
              <a:t>,</a:t>
            </a:r>
          </a:p>
          <a:p>
            <a:pPr marL="177800" lvl="1" indent="-177800">
              <a:spcBef>
                <a:spcPts val="1200"/>
              </a:spcBef>
              <a:buFont typeface="Arial" pitchFamily="34" charset="0"/>
              <a:buChar char="•"/>
              <a:defRPr/>
            </a:pPr>
            <a:r>
              <a:rPr lang="cs-CZ" sz="2400" dirty="0"/>
              <a:t>v </a:t>
            </a:r>
            <a:r>
              <a:rPr lang="cs-CZ" sz="2400" dirty="0" err="1"/>
              <a:t>koučovacím</a:t>
            </a:r>
            <a:r>
              <a:rPr lang="cs-CZ" sz="2400" dirty="0"/>
              <a:t> rozhovoru jsou uzavřené otázky minoritní a jsou především oporou pro otevřené otázky. </a:t>
            </a:r>
          </a:p>
          <a:p>
            <a:endParaRPr lang="cs-CZ"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Manipulace</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70000" lnSpcReduction="20000"/>
          </a:bodyPr>
          <a:lstStyle/>
          <a:p>
            <a:pPr marL="0" indent="0" algn="just">
              <a:buNone/>
            </a:pPr>
            <a:r>
              <a:rPr lang="cs-CZ" b="1" dirty="0" smtClean="0">
                <a:cs typeface="Arial" charset="0"/>
              </a:rPr>
              <a:t>Citové vydírání </a:t>
            </a:r>
          </a:p>
          <a:p>
            <a:pPr marL="0" indent="0" algn="just">
              <a:buNone/>
            </a:pPr>
            <a:r>
              <a:rPr lang="cs-CZ" dirty="0" smtClean="0">
                <a:cs typeface="Arial" charset="0"/>
              </a:rPr>
              <a:t>Co si budou myslet ostatní, když  se k nim nepřipojíš?</a:t>
            </a:r>
          </a:p>
          <a:p>
            <a:pPr marL="0" indent="0" algn="just">
              <a:buNone/>
            </a:pPr>
            <a:r>
              <a:rPr lang="cs-CZ" dirty="0" smtClean="0">
                <a:cs typeface="Arial" charset="0"/>
              </a:rPr>
              <a:t>Uvědomuješ si, jak tvoje rozhodnutí ovlivní tvoje postavení v kolektivu?</a:t>
            </a:r>
          </a:p>
          <a:p>
            <a:pPr marL="0" indent="0" algn="just">
              <a:buNone/>
            </a:pPr>
            <a:r>
              <a:rPr lang="cs-CZ" dirty="0" smtClean="0">
                <a:cs typeface="Arial" charset="0"/>
              </a:rPr>
              <a:t>Víš, kolik lidí před tebou tyto nároky zvládlo?</a:t>
            </a:r>
          </a:p>
          <a:p>
            <a:pPr marL="0" indent="0" algn="just">
              <a:buNone/>
            </a:pPr>
            <a:r>
              <a:rPr lang="cs-CZ" dirty="0" smtClean="0">
                <a:cs typeface="Arial" charset="0"/>
              </a:rPr>
              <a:t>Víš, kolik lidí by rádo bylo na tvém místě?</a:t>
            </a:r>
          </a:p>
          <a:p>
            <a:pPr marL="0" lvl="0" indent="0" algn="just">
              <a:buNone/>
              <a:defRPr/>
            </a:pPr>
            <a:endParaRPr lang="cs-CZ" sz="800" b="1" dirty="0">
              <a:cs typeface="Arial" pitchFamily="34" charset="0"/>
            </a:endParaRPr>
          </a:p>
          <a:p>
            <a:pPr marL="0" lvl="0" indent="0" algn="just">
              <a:buNone/>
              <a:defRPr/>
            </a:pPr>
            <a:r>
              <a:rPr lang="cs-CZ" b="1" dirty="0">
                <a:cs typeface="Arial" pitchFamily="34" charset="0"/>
              </a:rPr>
              <a:t>Pocit viny</a:t>
            </a:r>
          </a:p>
          <a:p>
            <a:pPr marL="0" lvl="0" indent="0" algn="just">
              <a:buNone/>
              <a:defRPr/>
            </a:pPr>
            <a:r>
              <a:rPr lang="cs-CZ" dirty="0">
                <a:cs typeface="Arial" pitchFamily="34" charset="0"/>
              </a:rPr>
              <a:t>Víš vůbec, kolik času jsme ti věnovali?</a:t>
            </a:r>
          </a:p>
          <a:p>
            <a:pPr marL="0" lvl="0" indent="0" algn="just">
              <a:buNone/>
              <a:defRPr/>
            </a:pPr>
            <a:r>
              <a:rPr lang="cs-CZ" dirty="0">
                <a:cs typeface="Arial" pitchFamily="34" charset="0"/>
              </a:rPr>
              <a:t>Kdo myslíš, že za to může? </a:t>
            </a:r>
          </a:p>
          <a:p>
            <a:pPr marL="0" lvl="0" indent="0" algn="just">
              <a:buNone/>
              <a:defRPr/>
            </a:pPr>
            <a:r>
              <a:rPr lang="cs-CZ" dirty="0">
                <a:cs typeface="Arial" pitchFamily="34" charset="0"/>
              </a:rPr>
              <a:t>Hádej, kdo je tím problémem? </a:t>
            </a:r>
          </a:p>
          <a:p>
            <a:pPr marL="0" lvl="0" indent="0" algn="just">
              <a:buNone/>
              <a:defRPr/>
            </a:pPr>
            <a:r>
              <a:rPr lang="cs-CZ" dirty="0">
                <a:cs typeface="Arial" pitchFamily="34" charset="0"/>
              </a:rPr>
              <a:t>Proč se vždycky ptáš tak nevhodně? </a:t>
            </a:r>
          </a:p>
          <a:p>
            <a:pPr marL="0" lvl="0" indent="0" algn="just">
              <a:buNone/>
              <a:defRPr/>
            </a:pPr>
            <a:endParaRPr lang="cs-CZ" sz="800" b="1" dirty="0">
              <a:cs typeface="Arial" pitchFamily="34" charset="0"/>
            </a:endParaRPr>
          </a:p>
          <a:p>
            <a:pPr marL="0" lvl="0" indent="0" algn="just">
              <a:buNone/>
              <a:defRPr/>
            </a:pPr>
            <a:r>
              <a:rPr lang="cs-CZ" b="1" dirty="0">
                <a:cs typeface="Arial" pitchFamily="34" charset="0"/>
              </a:rPr>
              <a:t>Sugesce</a:t>
            </a:r>
          </a:p>
          <a:p>
            <a:pPr marL="0" lvl="0" algn="just">
              <a:buNone/>
              <a:defRPr/>
            </a:pPr>
            <a:r>
              <a:rPr lang="cs-CZ" dirty="0"/>
              <a:t>Určitě se mnou budete souhlasit/se shodneme na…</a:t>
            </a:r>
          </a:p>
          <a:p>
            <a:pPr marL="0" lvl="0" algn="just">
              <a:buNone/>
              <a:defRPr/>
            </a:pPr>
            <a:r>
              <a:rPr lang="cs-CZ" dirty="0"/>
              <a:t>Přece byste nechtěli, abych volala ředitele... </a:t>
            </a:r>
          </a:p>
          <a:p>
            <a:pPr>
              <a:spcBef>
                <a:spcPts val="0"/>
              </a:spcBef>
              <a:buFontTx/>
              <a:buNone/>
            </a:pPr>
            <a:r>
              <a:rPr lang="cs-CZ" dirty="0" smtClean="0"/>
              <a:t>Sami jistě dobře víte…  </a:t>
            </a:r>
            <a:endParaRPr lang="cs-CZ" dirty="0" smtClean="0">
              <a:cs typeface="Arial" pitchFamily="34" charset="0"/>
            </a:endParaRPr>
          </a:p>
          <a:p>
            <a:endParaRPr lang="cs-CZ"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Manipulace</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85000" lnSpcReduction="20000"/>
          </a:bodyPr>
          <a:lstStyle/>
          <a:p>
            <a:pPr lvl="0" algn="just" eaLnBrk="0" hangingPunct="0">
              <a:buNone/>
              <a:defRPr/>
            </a:pPr>
            <a:r>
              <a:rPr lang="cs-CZ" b="1" kern="0" dirty="0">
                <a:solidFill>
                  <a:prstClr val="black"/>
                </a:solidFill>
                <a:cs typeface="Arial" pitchFamily="34" charset="0"/>
              </a:rPr>
              <a:t>Demagogie a vytrhávání z kontextu</a:t>
            </a:r>
          </a:p>
          <a:p>
            <a:pPr marL="0" lvl="0" indent="0" algn="just" eaLnBrk="0" hangingPunct="0">
              <a:buNone/>
              <a:defRPr/>
            </a:pPr>
            <a:r>
              <a:rPr lang="cs-CZ" kern="0" dirty="0">
                <a:solidFill>
                  <a:prstClr val="black"/>
                </a:solidFill>
                <a:cs typeface="Arial" pitchFamily="34" charset="0"/>
              </a:rPr>
              <a:t>Každý průměrný člověk to dokáže </a:t>
            </a:r>
            <a:r>
              <a:rPr lang="cs-CZ" kern="0" dirty="0" smtClean="0">
                <a:solidFill>
                  <a:prstClr val="black"/>
                </a:solidFill>
                <a:cs typeface="Arial" pitchFamily="34" charset="0"/>
              </a:rPr>
              <a:t>, </a:t>
            </a:r>
            <a:r>
              <a:rPr lang="cs-CZ" kern="0" dirty="0">
                <a:solidFill>
                  <a:prstClr val="black"/>
                </a:solidFill>
                <a:cs typeface="Arial" pitchFamily="34" charset="0"/>
              </a:rPr>
              <a:t>ne? </a:t>
            </a:r>
          </a:p>
          <a:p>
            <a:pPr marL="0" lvl="0" indent="0" algn="just" eaLnBrk="0" hangingPunct="0">
              <a:buNone/>
              <a:defRPr/>
            </a:pPr>
            <a:r>
              <a:rPr lang="cs-CZ" kern="0" dirty="0">
                <a:solidFill>
                  <a:prstClr val="black"/>
                </a:solidFill>
                <a:cs typeface="Arial" pitchFamily="34" charset="0"/>
              </a:rPr>
              <a:t>Při poslední poradě jsi říkal, že tento projekt je ti blízký – proč se teď vymlouváš a nechceš na tom pracovat? </a:t>
            </a:r>
          </a:p>
          <a:p>
            <a:pPr marL="0" lvl="0" indent="0" algn="just" eaLnBrk="0" hangingPunct="0">
              <a:buNone/>
              <a:defRPr/>
            </a:pPr>
            <a:r>
              <a:rPr lang="cs-CZ" kern="0" dirty="0">
                <a:solidFill>
                  <a:prstClr val="black"/>
                </a:solidFill>
                <a:cs typeface="Arial" pitchFamily="34" charset="0"/>
              </a:rPr>
              <a:t>Přihlásil jsi se k </a:t>
            </a:r>
            <a:r>
              <a:rPr lang="cs-CZ" kern="0" dirty="0" smtClean="0">
                <a:solidFill>
                  <a:prstClr val="black"/>
                </a:solidFill>
                <a:cs typeface="Arial" pitchFamily="34" charset="0"/>
              </a:rPr>
              <a:t>účasti– </a:t>
            </a:r>
            <a:r>
              <a:rPr lang="cs-CZ" kern="0" dirty="0">
                <a:solidFill>
                  <a:prstClr val="black"/>
                </a:solidFill>
                <a:cs typeface="Arial" pitchFamily="34" charset="0"/>
              </a:rPr>
              <a:t>proč to teď vzdáváš? </a:t>
            </a:r>
          </a:p>
          <a:p>
            <a:pPr marL="0" lvl="0" indent="0" algn="just" eaLnBrk="0" hangingPunct="0">
              <a:buNone/>
              <a:defRPr/>
            </a:pPr>
            <a:r>
              <a:rPr lang="cs-CZ" kern="0" dirty="0">
                <a:solidFill>
                  <a:prstClr val="black"/>
                </a:solidFill>
                <a:cs typeface="Arial" pitchFamily="34" charset="0"/>
              </a:rPr>
              <a:t>Lidé říkají, že se s tebou nedá mluvit – proč je to tak, jak říkají?</a:t>
            </a:r>
          </a:p>
          <a:p>
            <a:pPr algn="just">
              <a:defRPr/>
            </a:pPr>
            <a:endParaRPr lang="cs-CZ" sz="800" b="1" dirty="0">
              <a:solidFill>
                <a:srgbClr val="000000"/>
              </a:solidFill>
              <a:cs typeface="Arial" pitchFamily="34" charset="0"/>
            </a:endParaRPr>
          </a:p>
          <a:p>
            <a:pPr algn="just">
              <a:buNone/>
              <a:defRPr/>
            </a:pPr>
            <a:r>
              <a:rPr lang="cs-CZ" b="1" dirty="0">
                <a:solidFill>
                  <a:srgbClr val="000000"/>
                </a:solidFill>
                <a:cs typeface="Arial" pitchFamily="34" charset="0"/>
              </a:rPr>
              <a:t>Komplex méněcennosti</a:t>
            </a:r>
          </a:p>
          <a:p>
            <a:pPr algn="just">
              <a:defRPr/>
            </a:pPr>
            <a:r>
              <a:rPr lang="cs-CZ" dirty="0">
                <a:solidFill>
                  <a:srgbClr val="000000"/>
                </a:solidFill>
                <a:cs typeface="Arial" pitchFamily="34" charset="0"/>
              </a:rPr>
              <a:t>Ty jsi tu tak dlouho a tohle neznáš? </a:t>
            </a:r>
          </a:p>
          <a:p>
            <a:pPr algn="just">
              <a:defRPr/>
            </a:pPr>
            <a:r>
              <a:rPr lang="cs-CZ" dirty="0">
                <a:solidFill>
                  <a:srgbClr val="000000"/>
                </a:solidFill>
                <a:cs typeface="Arial" pitchFamily="34" charset="0"/>
              </a:rPr>
              <a:t>Jak je možné, že to nedokážeš? </a:t>
            </a:r>
          </a:p>
          <a:p>
            <a:pPr algn="just">
              <a:defRPr/>
            </a:pPr>
            <a:r>
              <a:rPr lang="cs-CZ" dirty="0">
                <a:solidFill>
                  <a:srgbClr val="000000"/>
                </a:solidFill>
                <a:cs typeface="Arial" pitchFamily="34" charset="0"/>
              </a:rPr>
              <a:t>Víš, že to vždycky zkazíš? </a:t>
            </a:r>
          </a:p>
          <a:p>
            <a:pPr algn="just">
              <a:defRPr/>
            </a:pPr>
            <a:r>
              <a:rPr lang="cs-CZ" dirty="0">
                <a:solidFill>
                  <a:srgbClr val="000000"/>
                </a:solidFill>
                <a:cs typeface="Arial" pitchFamily="34" charset="0"/>
              </a:rPr>
              <a:t>Co od tebe vůbec můžu čekat? </a:t>
            </a:r>
          </a:p>
          <a:p>
            <a:pPr algn="just">
              <a:defRPr/>
            </a:pPr>
            <a:r>
              <a:rPr lang="cs-CZ" dirty="0">
                <a:solidFill>
                  <a:srgbClr val="000000"/>
                </a:solidFill>
                <a:cs typeface="Arial" pitchFamily="34" charset="0"/>
              </a:rPr>
              <a:t>Viděl jsi praxi aspoň z  rychlíku?</a:t>
            </a:r>
          </a:p>
          <a:p>
            <a:endParaRPr lang="cs-CZ"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Otestujte se</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r>
              <a:rPr lang="cs-CZ" b="1" dirty="0" smtClean="0"/>
              <a:t>Je to vhodná </a:t>
            </a:r>
            <a:r>
              <a:rPr lang="cs-CZ" b="1" dirty="0" err="1" smtClean="0"/>
              <a:t>koučovací</a:t>
            </a:r>
            <a:r>
              <a:rPr lang="cs-CZ" b="1" dirty="0" smtClean="0"/>
              <a:t> otázka?</a:t>
            </a:r>
          </a:p>
          <a:p>
            <a:r>
              <a:rPr lang="cs-CZ" b="1" dirty="0" smtClean="0"/>
              <a:t>Odpovězte v následující testu.</a:t>
            </a:r>
            <a:endParaRPr lang="cs-CZ"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effectLst>
                  <a:outerShdw blurRad="38100" dist="38100" dir="2700000" algn="tl">
                    <a:srgbClr val="000000">
                      <a:alpha val="43137"/>
                    </a:srgbClr>
                  </a:outerShdw>
                </a:effectLst>
              </a:rPr>
              <a:t>Je to vhodná </a:t>
            </a:r>
            <a:r>
              <a:rPr lang="cs-CZ" dirty="0" err="1" smtClean="0">
                <a:effectLst>
                  <a:outerShdw blurRad="38100" dist="38100" dir="2700000" algn="tl">
                    <a:srgbClr val="000000">
                      <a:alpha val="43137"/>
                    </a:srgbClr>
                  </a:outerShdw>
                </a:effectLst>
              </a:rPr>
              <a:t>koučovací</a:t>
            </a:r>
            <a:r>
              <a:rPr lang="cs-CZ" dirty="0" smtClean="0">
                <a:effectLst>
                  <a:outerShdw blurRad="38100" dist="38100" dir="2700000" algn="tl">
                    <a:srgbClr val="000000">
                      <a:alpha val="43137"/>
                    </a:srgbClr>
                  </a:outerShdw>
                </a:effectLst>
              </a:rPr>
              <a:t> otázka?</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77500" lnSpcReduction="20000"/>
          </a:bodyPr>
          <a:lstStyle/>
          <a:p>
            <a:pPr marL="514350" indent="-514350">
              <a:buFont typeface="+mj-lt"/>
              <a:buAutoNum type="arabicPeriod"/>
            </a:pPr>
            <a:r>
              <a:rPr lang="cs-CZ" i="1" dirty="0" smtClean="0"/>
              <a:t>Jak se cítíš?</a:t>
            </a:r>
            <a:endParaRPr lang="cs-CZ" dirty="0" smtClean="0"/>
          </a:p>
          <a:p>
            <a:pPr marL="514350" indent="-514350">
              <a:buFont typeface="+mj-lt"/>
              <a:buAutoNum type="arabicPeriod"/>
            </a:pPr>
            <a:r>
              <a:rPr lang="cs-CZ" i="1" dirty="0" smtClean="0"/>
              <a:t>Chceš slyšet, v čem je tvůj problém?</a:t>
            </a:r>
            <a:endParaRPr lang="cs-CZ" dirty="0" smtClean="0"/>
          </a:p>
          <a:p>
            <a:pPr marL="514350" indent="-514350">
              <a:buFont typeface="+mj-lt"/>
              <a:buAutoNum type="arabicPeriod"/>
            </a:pPr>
            <a:r>
              <a:rPr lang="cs-CZ" i="1" dirty="0" smtClean="0"/>
              <a:t>Co uděláš, když to nevyjde?</a:t>
            </a:r>
            <a:endParaRPr lang="cs-CZ" dirty="0" smtClean="0"/>
          </a:p>
          <a:p>
            <a:pPr marL="514350" indent="-514350">
              <a:buFont typeface="+mj-lt"/>
              <a:buAutoNum type="arabicPeriod"/>
            </a:pPr>
            <a:r>
              <a:rPr lang="cs-CZ" i="1" dirty="0" smtClean="0"/>
              <a:t>Jaké máš nápady?</a:t>
            </a:r>
            <a:endParaRPr lang="cs-CZ" dirty="0" smtClean="0"/>
          </a:p>
          <a:p>
            <a:pPr marL="514350" indent="-514350">
              <a:buFont typeface="+mj-lt"/>
              <a:buAutoNum type="arabicPeriod"/>
            </a:pPr>
            <a:r>
              <a:rPr lang="cs-CZ" i="1" dirty="0" smtClean="0"/>
              <a:t>Víš, proč jsem tě sem pozval?</a:t>
            </a:r>
          </a:p>
          <a:p>
            <a:pPr marL="514350" indent="-514350">
              <a:buFont typeface="+mj-lt"/>
              <a:buAutoNum type="arabicPeriod"/>
            </a:pPr>
            <a:r>
              <a:rPr lang="cs-CZ" i="1" dirty="0" smtClean="0"/>
              <a:t>Nechceš se rozvinout v oblasti komunikace?</a:t>
            </a:r>
            <a:endParaRPr lang="cs-CZ" dirty="0" smtClean="0"/>
          </a:p>
          <a:p>
            <a:pPr marL="514350" indent="-514350">
              <a:buFont typeface="+mj-lt"/>
              <a:buAutoNum type="arabicPeriod"/>
            </a:pPr>
            <a:r>
              <a:rPr lang="cs-CZ" i="1" dirty="0" smtClean="0"/>
              <a:t>Na čem chceš pracovat?</a:t>
            </a:r>
            <a:endParaRPr lang="cs-CZ" dirty="0" smtClean="0"/>
          </a:p>
          <a:p>
            <a:pPr marL="514350" indent="-514350">
              <a:buFont typeface="+mj-lt"/>
              <a:buAutoNum type="arabicPeriod"/>
            </a:pPr>
            <a:r>
              <a:rPr lang="cs-CZ" i="1" dirty="0" smtClean="0"/>
              <a:t>Co takhle zapracovat na tvé slabé stránce?</a:t>
            </a:r>
            <a:endParaRPr lang="cs-CZ" dirty="0" smtClean="0"/>
          </a:p>
          <a:p>
            <a:pPr marL="514350" indent="-514350">
              <a:buFont typeface="+mj-lt"/>
              <a:buAutoNum type="arabicPeriod"/>
            </a:pPr>
            <a:r>
              <a:rPr lang="cs-CZ" i="1" dirty="0" smtClean="0"/>
              <a:t>A nemohl bys sis dát za cíl…?</a:t>
            </a:r>
            <a:endParaRPr lang="cs-CZ" dirty="0" smtClean="0"/>
          </a:p>
          <a:p>
            <a:pPr marL="514350" indent="-514350">
              <a:buFont typeface="+mj-lt"/>
              <a:buAutoNum type="arabicPeriod"/>
            </a:pPr>
            <a:r>
              <a:rPr lang="cs-CZ" i="1" dirty="0" smtClean="0"/>
              <a:t>Můžeš být konkrétnější?</a:t>
            </a:r>
            <a:endParaRPr lang="cs-CZ" dirty="0" smtClean="0"/>
          </a:p>
          <a:p>
            <a:pPr marL="514350" indent="-514350">
              <a:buFont typeface="+mj-lt"/>
              <a:buAutoNum type="arabicPeriod"/>
            </a:pPr>
            <a:r>
              <a:rPr lang="cs-CZ" i="1" dirty="0" smtClean="0"/>
              <a:t>A není problém v tvém přístupu?</a:t>
            </a:r>
            <a:endParaRPr lang="cs-CZ" dirty="0" smtClean="0"/>
          </a:p>
          <a:p>
            <a:pPr marL="514350" indent="-514350">
              <a:buFont typeface="+mj-lt"/>
              <a:buAutoNum type="arabicPeriod"/>
            </a:pPr>
            <a:r>
              <a:rPr lang="cs-CZ" i="1" dirty="0" smtClean="0"/>
              <a:t>Co tě nejvíc trápí a co tě nejvíc baví?</a:t>
            </a:r>
            <a:endParaRPr lang="cs-CZ" dirty="0" smtClean="0"/>
          </a:p>
          <a:p>
            <a:pPr marL="514350" indent="-514350">
              <a:buFont typeface="+mj-lt"/>
              <a:buAutoNum type="arabicPeriod"/>
            </a:pPr>
            <a:r>
              <a:rPr lang="cs-CZ" i="1" dirty="0" smtClean="0"/>
              <a:t>Dokdy to zjistíš?</a:t>
            </a:r>
            <a:endParaRPr lang="cs-CZ" dirty="0" smtClean="0"/>
          </a:p>
          <a:p>
            <a:pPr marL="514350" indent="-514350">
              <a:buFont typeface="+mj-lt"/>
              <a:buAutoNum type="arabicPeriod"/>
            </a:pPr>
            <a:r>
              <a:rPr lang="cs-CZ" i="1" dirty="0" smtClean="0"/>
              <a:t>A není příčinou tvůj vztah s …?</a:t>
            </a:r>
            <a:endParaRPr lang="cs-CZ" dirty="0" smtClean="0"/>
          </a:p>
          <a:p>
            <a:endParaRPr lang="cs-CZ"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effectLst>
                  <a:outerShdw blurRad="38100" dist="38100" dir="2700000" algn="tl">
                    <a:srgbClr val="000000">
                      <a:alpha val="43137"/>
                    </a:srgbClr>
                  </a:outerShdw>
                </a:effectLst>
              </a:rPr>
              <a:t>Je to vhodná </a:t>
            </a:r>
            <a:r>
              <a:rPr lang="cs-CZ" dirty="0" err="1" smtClean="0">
                <a:effectLst>
                  <a:outerShdw blurRad="38100" dist="38100" dir="2700000" algn="tl">
                    <a:srgbClr val="000000">
                      <a:alpha val="43137"/>
                    </a:srgbClr>
                  </a:outerShdw>
                </a:effectLst>
              </a:rPr>
              <a:t>koučovací</a:t>
            </a:r>
            <a:r>
              <a:rPr lang="cs-CZ" dirty="0" smtClean="0">
                <a:effectLst>
                  <a:outerShdw blurRad="38100" dist="38100" dir="2700000" algn="tl">
                    <a:srgbClr val="000000">
                      <a:alpha val="43137"/>
                    </a:srgbClr>
                  </a:outerShdw>
                </a:effectLst>
              </a:rPr>
              <a:t> otázka?</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77500" lnSpcReduction="20000"/>
          </a:bodyPr>
          <a:lstStyle/>
          <a:p>
            <a:pPr marL="514350" indent="-514350">
              <a:buFont typeface="+mj-lt"/>
              <a:buAutoNum type="arabicPeriod" startAt="15"/>
            </a:pPr>
            <a:r>
              <a:rPr lang="cs-CZ" i="1" dirty="0" smtClean="0"/>
              <a:t>Z</a:t>
            </a:r>
            <a:r>
              <a:rPr lang="cs-CZ" i="1" dirty="0"/>
              <a:t> tvé práce nemám dobrý pocit. Co ty na to?</a:t>
            </a:r>
            <a:endParaRPr lang="cs-CZ" dirty="0"/>
          </a:p>
          <a:p>
            <a:pPr marL="514350" indent="-514350">
              <a:buFont typeface="+mj-lt"/>
              <a:buAutoNum type="arabicPeriod" startAt="15"/>
            </a:pPr>
            <a:r>
              <a:rPr lang="cs-CZ" i="1" dirty="0"/>
              <a:t>V čem ti můžu pomoci?</a:t>
            </a:r>
            <a:endParaRPr lang="cs-CZ" dirty="0"/>
          </a:p>
          <a:p>
            <a:pPr marL="514350" indent="-514350">
              <a:buFont typeface="+mj-lt"/>
              <a:buAutoNum type="arabicPeriod" startAt="15"/>
            </a:pPr>
            <a:r>
              <a:rPr lang="cs-CZ" i="1" dirty="0"/>
              <a:t>Kde (případně co) se musí změnit, abys byl spokojen?</a:t>
            </a:r>
            <a:endParaRPr lang="cs-CZ" dirty="0"/>
          </a:p>
          <a:p>
            <a:pPr marL="514350" indent="-514350">
              <a:buFont typeface="+mj-lt"/>
              <a:buAutoNum type="arabicPeriod" startAt="15"/>
            </a:pPr>
            <a:r>
              <a:rPr lang="cs-CZ" i="1" dirty="0"/>
              <a:t>Proč nejít střední cestou?</a:t>
            </a:r>
            <a:endParaRPr lang="cs-CZ" dirty="0"/>
          </a:p>
          <a:p>
            <a:pPr marL="514350" indent="-514350">
              <a:buFont typeface="+mj-lt"/>
              <a:buAutoNum type="arabicPeriod" startAt="15"/>
            </a:pPr>
            <a:r>
              <a:rPr lang="cs-CZ" i="1" dirty="0"/>
              <a:t>Nemůže jít třeba o osobní problém?</a:t>
            </a:r>
            <a:endParaRPr lang="cs-CZ" dirty="0"/>
          </a:p>
          <a:p>
            <a:pPr marL="514350" indent="-514350">
              <a:buFont typeface="+mj-lt"/>
              <a:buAutoNum type="arabicPeriod" startAt="15"/>
            </a:pPr>
            <a:r>
              <a:rPr lang="cs-CZ" i="1" dirty="0"/>
              <a:t>Jak jsi poznal pokrok?</a:t>
            </a:r>
            <a:endParaRPr lang="cs-CZ" dirty="0"/>
          </a:p>
          <a:p>
            <a:pPr marL="514350" indent="-514350">
              <a:buFont typeface="+mj-lt"/>
              <a:buAutoNum type="arabicPeriod" startAt="15"/>
            </a:pPr>
            <a:r>
              <a:rPr lang="cs-CZ" i="1" dirty="0"/>
              <a:t>Jak budeš získávat ostatní pro svůj projekt?</a:t>
            </a:r>
          </a:p>
          <a:p>
            <a:pPr marL="514350" indent="-514350">
              <a:buFont typeface="+mj-lt"/>
              <a:buAutoNum type="arabicPeriod" startAt="15"/>
            </a:pPr>
            <a:r>
              <a:rPr lang="cs-CZ" i="1" dirty="0"/>
              <a:t>Nechceš to udělat takto?</a:t>
            </a:r>
            <a:endParaRPr lang="cs-CZ" dirty="0"/>
          </a:p>
          <a:p>
            <a:pPr marL="514350" indent="-514350">
              <a:buFont typeface="+mj-lt"/>
              <a:buAutoNum type="arabicPeriod" startAt="15"/>
            </a:pPr>
            <a:r>
              <a:rPr lang="cs-CZ" i="1" dirty="0"/>
              <a:t>Jaké využiješ zdroje k té seminární práci?</a:t>
            </a:r>
          </a:p>
          <a:p>
            <a:pPr marL="514350" indent="-514350">
              <a:buFont typeface="+mj-lt"/>
              <a:buAutoNum type="arabicPeriod" startAt="15"/>
            </a:pPr>
            <a:r>
              <a:rPr lang="cs-CZ" i="1" dirty="0"/>
              <a:t>Co přesně chceš změnit?</a:t>
            </a:r>
            <a:endParaRPr lang="cs-CZ" dirty="0"/>
          </a:p>
          <a:p>
            <a:pPr marL="514350" indent="-514350">
              <a:buFont typeface="+mj-lt"/>
              <a:buAutoNum type="arabicPeriod" startAt="15"/>
            </a:pPr>
            <a:r>
              <a:rPr lang="cs-CZ" i="1" dirty="0"/>
              <a:t>Nebude mít tento krok náhodou vliv na…?</a:t>
            </a:r>
            <a:endParaRPr lang="cs-CZ" dirty="0"/>
          </a:p>
          <a:p>
            <a:pPr marL="514350" indent="-514350">
              <a:buFont typeface="+mj-lt"/>
              <a:buAutoNum type="arabicPeriod" startAt="15"/>
            </a:pPr>
            <a:r>
              <a:rPr lang="cs-CZ" i="1" dirty="0"/>
              <a:t>Co tě vedlo k tomuto řešení?</a:t>
            </a:r>
            <a:endParaRPr lang="cs-CZ" dirty="0"/>
          </a:p>
          <a:p>
            <a:pPr marL="514350" indent="-514350">
              <a:buFont typeface="+mj-lt"/>
              <a:buAutoNum type="arabicPeriod" startAt="15"/>
            </a:pPr>
            <a:r>
              <a:rPr lang="cs-CZ" i="1" dirty="0"/>
              <a:t>Nemáš už tohle náhodou umět?</a:t>
            </a:r>
          </a:p>
          <a:p>
            <a:pPr marL="514350" indent="-514350">
              <a:buFont typeface="+mj-lt"/>
              <a:buAutoNum type="arabicPeriod" startAt="15"/>
            </a:pPr>
            <a:r>
              <a:rPr lang="cs-CZ" i="1" dirty="0"/>
              <a:t>Nad čím přemýšlíš v posledních dnech?</a:t>
            </a:r>
            <a:endParaRPr lang="cs-CZ" dirty="0"/>
          </a:p>
          <a:p>
            <a:endParaRPr lang="cs-CZ"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pPr marL="0" indent="0" eaLnBrk="0" fontAlgn="base" hangingPunct="0">
              <a:spcBef>
                <a:spcPct val="50000"/>
              </a:spcBef>
              <a:spcAft>
                <a:spcPct val="0"/>
              </a:spcAft>
              <a:buNone/>
            </a:pPr>
            <a:r>
              <a:rPr lang="cs-CZ" i="1" dirty="0" smtClean="0"/>
              <a:t>Vhodné </a:t>
            </a:r>
            <a:r>
              <a:rPr lang="cs-CZ" i="1" dirty="0" err="1" smtClean="0"/>
              <a:t>koučovací</a:t>
            </a:r>
            <a:r>
              <a:rPr lang="cs-CZ" i="1" dirty="0" smtClean="0"/>
              <a:t> otázky jsou č.:</a:t>
            </a:r>
          </a:p>
          <a:p>
            <a:pPr marL="0" indent="0" eaLnBrk="0" fontAlgn="base" hangingPunct="0">
              <a:spcBef>
                <a:spcPct val="50000"/>
              </a:spcBef>
              <a:spcAft>
                <a:spcPct val="0"/>
              </a:spcAft>
              <a:buNone/>
            </a:pPr>
            <a:r>
              <a:rPr lang="cs-CZ" i="1" dirty="0" smtClean="0"/>
              <a:t> 1, 3, 4, 7, 10, 12, 13, 16, 17, 20, 21, 23, 24, 26, 28  </a:t>
            </a:r>
            <a:endParaRPr kumimoji="0" lang="cs-CZ" b="0" i="1" u="none" strike="noStrike" cap="none" normalizeH="0" baseline="0" dirty="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Překonávání námitek</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pPr>
              <a:buNone/>
            </a:pPr>
            <a:r>
              <a:rPr lang="cs-CZ" dirty="0" smtClean="0"/>
              <a:t>	Čeho se vyvarovat?</a:t>
            </a:r>
            <a:r>
              <a:rPr lang="cs-CZ" b="1" dirty="0" smtClean="0"/>
              <a:t>  </a:t>
            </a:r>
            <a:r>
              <a:rPr lang="cs-CZ" dirty="0" smtClean="0"/>
              <a:t>Základní omyl spočívá v tom, že námitku můžeme překonat tím, že buď začneme přesvědčovat pomocí argumentů nebo na namítajícího „vystřílíme“ sugestivní otázky typu:</a:t>
            </a:r>
          </a:p>
          <a:p>
            <a:pPr marL="180975" indent="-180975" algn="just">
              <a:spcBef>
                <a:spcPct val="10000"/>
              </a:spcBef>
              <a:tabLst>
                <a:tab pos="6378575" algn="l"/>
              </a:tabLst>
            </a:pPr>
            <a:r>
              <a:rPr lang="cs-CZ" dirty="0" smtClean="0"/>
              <a:t>„Teď to chcete vzdát?“</a:t>
            </a:r>
          </a:p>
          <a:p>
            <a:pPr marL="180975" indent="-180975" algn="just">
              <a:spcBef>
                <a:spcPct val="10000"/>
              </a:spcBef>
              <a:tabLst>
                <a:tab pos="6378575" algn="l"/>
              </a:tabLst>
            </a:pPr>
            <a:r>
              <a:rPr lang="cs-CZ" dirty="0" smtClean="0"/>
              <a:t>„Víte, jak se na vás budou lidé dívat?“</a:t>
            </a:r>
          </a:p>
          <a:p>
            <a:pPr marL="180975" indent="-180975" algn="just">
              <a:spcBef>
                <a:spcPct val="10000"/>
              </a:spcBef>
              <a:tabLst>
                <a:tab pos="6378575" algn="l"/>
              </a:tabLst>
            </a:pPr>
            <a:r>
              <a:rPr lang="cs-CZ" dirty="0" smtClean="0"/>
              <a:t>„Vážně si myslíte, že to nepůjde?“ </a:t>
            </a:r>
          </a:p>
          <a:p>
            <a:pPr marL="180975" indent="-180975" algn="just">
              <a:spcBef>
                <a:spcPct val="10000"/>
              </a:spcBef>
              <a:tabLst>
                <a:tab pos="6378575" algn="l"/>
              </a:tabLst>
            </a:pPr>
            <a:r>
              <a:rPr lang="cs-CZ" dirty="0" smtClean="0"/>
              <a:t>„Zvážil jste dobře to, co mi nyní říkáte?“</a:t>
            </a:r>
          </a:p>
          <a:p>
            <a:endParaRPr lang="cs-CZ" dirty="0" smtClean="0"/>
          </a:p>
          <a:p>
            <a:endParaRPr lang="cs-CZ"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smtClean="0">
                <a:effectLst>
                  <a:outerShdw blurRad="38100" dist="38100" dir="2700000" algn="tl">
                    <a:srgbClr val="000000">
                      <a:alpha val="43137"/>
                    </a:srgbClr>
                  </a:outerShdw>
                </a:effectLst>
              </a:rPr>
              <a:t>Úspěšné překonávání námitek</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lnSpcReduction="10000"/>
          </a:bodyPr>
          <a:lstStyle/>
          <a:p>
            <a:pPr marL="180975" indent="-180975">
              <a:spcBef>
                <a:spcPct val="10000"/>
              </a:spcBef>
              <a:buNone/>
              <a:tabLst>
                <a:tab pos="6378575" algn="l"/>
              </a:tabLst>
            </a:pPr>
            <a:r>
              <a:rPr lang="cs-CZ" b="1" dirty="0" smtClean="0"/>
              <a:t>	</a:t>
            </a:r>
            <a:r>
              <a:rPr lang="cs-CZ" dirty="0" smtClean="0"/>
              <a:t>Společně</a:t>
            </a:r>
            <a:r>
              <a:rPr lang="cs-CZ" b="1" dirty="0" smtClean="0"/>
              <a:t> </a:t>
            </a:r>
            <a:r>
              <a:rPr lang="cs-CZ" dirty="0" smtClean="0"/>
              <a:t>hledat cestu k řešení. Ta zpravidla spočívá v rozptýlení  obavy a posílení stimulace k přijetí dané cesty či prostředku jako nezbytné součásti přijatého cíle. </a:t>
            </a:r>
          </a:p>
          <a:p>
            <a:pPr marL="180975" indent="-180975" algn="just">
              <a:spcBef>
                <a:spcPct val="10000"/>
              </a:spcBef>
              <a:tabLst>
                <a:tab pos="6378575" algn="l"/>
              </a:tabLst>
            </a:pPr>
            <a:endParaRPr lang="cs-CZ" dirty="0" smtClean="0"/>
          </a:p>
          <a:p>
            <a:pPr marL="180975" indent="-180975" algn="just">
              <a:spcBef>
                <a:spcPct val="10000"/>
              </a:spcBef>
              <a:tabLst>
                <a:tab pos="6378575" algn="l"/>
              </a:tabLst>
            </a:pPr>
            <a:r>
              <a:rPr lang="cs-CZ" dirty="0" smtClean="0"/>
              <a:t>Chápu, že to bude pro vás hodně obtížné. Je v tom něco, co za ty obtíže stojí a co vám nakonec významně pomůže?“</a:t>
            </a:r>
          </a:p>
          <a:p>
            <a:pPr marL="180975" indent="-180975" algn="just">
              <a:spcBef>
                <a:spcPct val="10000"/>
              </a:spcBef>
              <a:tabLst>
                <a:tab pos="6378575" algn="l"/>
              </a:tabLst>
            </a:pPr>
            <a:r>
              <a:rPr lang="cs-CZ" dirty="0" smtClean="0"/>
              <a:t>„Ano, to asi máte pravdu, všem se to líbit nemusí.  Je někdo, na kom vám záleží a ten díky tomu bude spokojen?“</a:t>
            </a:r>
          </a:p>
          <a:p>
            <a:endParaRPr lang="cs-CZ"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smtClean="0">
                <a:effectLst>
                  <a:outerShdw blurRad="38100" dist="38100" dir="2700000" algn="tl">
                    <a:srgbClr val="000000">
                      <a:alpha val="43137"/>
                    </a:srgbClr>
                  </a:outerShdw>
                </a:effectLst>
              </a:rPr>
              <a:t>Úspěšné překonávání námitek</a:t>
            </a:r>
            <a:endParaRPr lang="cs-CZ" b="1" dirty="0">
              <a:effectLst>
                <a:outerShdw blurRad="38100" dist="38100" dir="2700000" algn="tl">
                  <a:srgbClr val="000000">
                    <a:alpha val="43137"/>
                  </a:srgbClr>
                </a:outerShdw>
              </a:effectLst>
            </a:endParaRPr>
          </a:p>
        </p:txBody>
      </p:sp>
      <p:pic>
        <p:nvPicPr>
          <p:cNvPr id="4" name="Zástupný symbol pro obsah 3" descr="námitka.jpg"/>
          <p:cNvPicPr>
            <a:picLocks noGrp="1" noChangeAspect="1"/>
          </p:cNvPicPr>
          <p:nvPr>
            <p:ph idx="1"/>
          </p:nvPr>
        </p:nvPicPr>
        <p:blipFill>
          <a:blip r:embed="rId2" cstate="print"/>
          <a:stretch>
            <a:fillRect/>
          </a:stretch>
        </p:blipFill>
        <p:spPr>
          <a:xfrm>
            <a:off x="2242830" y="1935163"/>
            <a:ext cx="4658339" cy="4389437"/>
          </a:xfr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smtClean="0">
                <a:effectLst>
                  <a:outerShdw blurRad="38100" dist="38100" dir="2700000" algn="tl">
                    <a:srgbClr val="000000">
                      <a:alpha val="43137"/>
                    </a:srgbClr>
                  </a:outerShdw>
                </a:effectLst>
              </a:rPr>
              <a:t>POSTUP PŘEKONÁNÍ NÁMITKY</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70000" lnSpcReduction="20000"/>
          </a:bodyPr>
          <a:lstStyle/>
          <a:p>
            <a:pPr algn="just">
              <a:spcBef>
                <a:spcPct val="10000"/>
              </a:spcBef>
              <a:buFont typeface="Symbol" pitchFamily="18" charset="2"/>
              <a:buAutoNum type="arabicPeriod"/>
              <a:tabLst>
                <a:tab pos="6378575" algn="l"/>
              </a:tabLst>
            </a:pPr>
            <a:r>
              <a:rPr lang="cs-CZ" b="1" dirty="0" smtClean="0"/>
              <a:t>Empatie</a:t>
            </a:r>
            <a:r>
              <a:rPr lang="cs-CZ" dirty="0" smtClean="0"/>
              <a:t>:</a:t>
            </a:r>
            <a:r>
              <a:rPr lang="cs-CZ" b="1" dirty="0" smtClean="0"/>
              <a:t> </a:t>
            </a:r>
            <a:r>
              <a:rPr lang="cs-CZ" dirty="0" smtClean="0"/>
              <a:t>Smysl  prvního „empatického“ kroku spočívá v tom, že jasně dáme najevo, že uznáváme právo koučovaného na názor i když je v rozporu s cíli a cestami, na kterých jsme se před tím shodli. Kromě toho tato fáze umožňuje získat čas na promyšlení správné otázky, která povede koučovaného k pochopení, že lze danou věc k svému prospěchu akceptovat.</a:t>
            </a:r>
          </a:p>
          <a:p>
            <a:pPr algn="just">
              <a:spcBef>
                <a:spcPct val="10000"/>
              </a:spcBef>
              <a:buFont typeface="Symbol" pitchFamily="18" charset="2"/>
              <a:buNone/>
              <a:tabLst>
                <a:tab pos="6378575" algn="l"/>
              </a:tabLst>
            </a:pPr>
            <a:r>
              <a:rPr lang="cs-CZ" b="1" dirty="0" smtClean="0"/>
              <a:t>2. Konkretizace</a:t>
            </a:r>
            <a:r>
              <a:rPr lang="cs-CZ" dirty="0" smtClean="0"/>
              <a:t> </a:t>
            </a:r>
            <a:r>
              <a:rPr lang="cs-CZ" b="1" dirty="0" smtClean="0"/>
              <a:t>/ Parafráze</a:t>
            </a:r>
            <a:r>
              <a:rPr lang="cs-CZ" dirty="0" smtClean="0"/>
              <a:t>: Ptejte se koučovaného, co je důvodem jeho váhavého či přímo odmítavého postoje. Proč se domnívá, že daná cesta je nereálná nebo proč na ní vidí překážky, rizika. Někdy stačí prostá otázka: „proč si myslíte že …“, jindy musíme položit baterii zjišťujících otázek, abychom poznali, co vlastně brání druhé straně v přijetí daného řešení, cesty. </a:t>
            </a:r>
          </a:p>
          <a:p>
            <a:pPr algn="just">
              <a:spcBef>
                <a:spcPct val="10000"/>
              </a:spcBef>
              <a:buFont typeface="Symbol" pitchFamily="18" charset="2"/>
              <a:buNone/>
              <a:tabLst>
                <a:tab pos="6378575" algn="l"/>
              </a:tabLst>
            </a:pPr>
            <a:r>
              <a:rPr lang="cs-CZ" b="1" dirty="0" smtClean="0"/>
              <a:t>3. Převedení na hypotetickou otázku</a:t>
            </a:r>
            <a:r>
              <a:rPr lang="cs-CZ" dirty="0" smtClean="0"/>
              <a:t>: Když již víme, co druhé straně brání k přijetí daného postupu či konkrétního rozhodnutí, můžeme formulovat otázku směřující k budoucímu řešení ve formě „když“ – „tak“.</a:t>
            </a:r>
          </a:p>
          <a:p>
            <a:pPr algn="just">
              <a:spcBef>
                <a:spcPct val="10000"/>
              </a:spcBef>
              <a:buFont typeface="Symbol" pitchFamily="18" charset="2"/>
              <a:buNone/>
              <a:tabLst>
                <a:tab pos="6378575" algn="l"/>
              </a:tabLst>
            </a:pPr>
            <a:r>
              <a:rPr lang="cs-CZ" b="1" dirty="0" smtClean="0"/>
              <a:t>4. Návrh řešení</a:t>
            </a:r>
            <a:r>
              <a:rPr lang="cs-CZ" dirty="0" smtClean="0"/>
              <a:t>: Položme otázku, která směřuje ke zjištění ochoty přijmout rozhodnutí a současně stimuluje k pokračování ve směru původní cesty a přijatého cíle:</a:t>
            </a:r>
          </a:p>
          <a:p>
            <a:pPr algn="just">
              <a:spcBef>
                <a:spcPct val="10000"/>
              </a:spcBef>
              <a:buFont typeface="Symbol" pitchFamily="18" charset="2"/>
              <a:buNone/>
              <a:tabLst>
                <a:tab pos="6378575" algn="l"/>
              </a:tabLst>
            </a:pPr>
            <a:r>
              <a:rPr lang="cs-CZ" b="1" dirty="0" smtClean="0"/>
              <a:t>5. Ověření řešení</a:t>
            </a:r>
            <a:r>
              <a:rPr lang="cs-CZ" dirty="0" smtClean="0"/>
              <a:t>: Na závěr získejme (alespoň neverbální) souhlas druhé strany. </a:t>
            </a:r>
          </a:p>
          <a:p>
            <a:endParaRPr lang="cs-CZ"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smtClean="0">
                <a:effectLst>
                  <a:outerShdw blurRad="38100" dist="38100" dir="2700000" algn="tl">
                    <a:srgbClr val="000000">
                      <a:alpha val="43137"/>
                    </a:srgbClr>
                  </a:outerShdw>
                </a:effectLst>
              </a:rPr>
              <a:t>KOUČOVACÍ OTÁZKY </a:t>
            </a:r>
            <a:br>
              <a:rPr lang="cs-CZ" b="1" dirty="0" smtClean="0">
                <a:effectLst>
                  <a:outerShdw blurRad="38100" dist="38100" dir="2700000" algn="tl">
                    <a:srgbClr val="000000">
                      <a:alpha val="43137"/>
                    </a:srgbClr>
                  </a:outerShdw>
                </a:effectLst>
              </a:rPr>
            </a:br>
            <a:r>
              <a:rPr lang="cs-CZ" b="1" dirty="0" smtClean="0">
                <a:effectLst>
                  <a:outerShdw blurRad="38100" dist="38100" dir="2700000" algn="tl">
                    <a:srgbClr val="000000">
                      <a:alpha val="43137"/>
                    </a:srgbClr>
                  </a:outerShdw>
                </a:effectLst>
              </a:rPr>
              <a:t>- TECHNIKA „GROW“</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r>
              <a:rPr lang="cs-CZ" dirty="0" smtClean="0"/>
              <a:t>Autorem techniky GROW je Sir John </a:t>
            </a:r>
            <a:r>
              <a:rPr lang="cs-CZ" dirty="0" err="1" smtClean="0"/>
              <a:t>Whitmore</a:t>
            </a:r>
            <a:r>
              <a:rPr lang="cs-CZ" dirty="0" smtClean="0"/>
              <a:t>.. Jedná se o postup kladení otázek, který lze využít v každém </a:t>
            </a:r>
            <a:r>
              <a:rPr lang="cs-CZ" dirty="0" err="1" smtClean="0"/>
              <a:t>koučovacím</a:t>
            </a:r>
            <a:r>
              <a:rPr lang="cs-CZ" dirty="0"/>
              <a:t> </a:t>
            </a:r>
            <a:r>
              <a:rPr lang="cs-CZ" dirty="0" smtClean="0"/>
              <a:t>rozhovoru. </a:t>
            </a:r>
            <a:r>
              <a:rPr lang="cs-CZ" noProof="1" smtClean="0"/>
              <a:t>Model GROW je univerzální nástroj pro koučování, lze jej využít při individuálním koučování i koučování skupiny.  </a:t>
            </a:r>
          </a:p>
          <a:p>
            <a:r>
              <a:rPr lang="cs-CZ" b="1" dirty="0" smtClean="0">
                <a:solidFill>
                  <a:schemeClr val="tx1">
                    <a:lumMod val="65000"/>
                    <a:lumOff val="35000"/>
                  </a:schemeClr>
                </a:solidFill>
              </a:rPr>
              <a:t>G -	Cíl</a:t>
            </a:r>
          </a:p>
          <a:p>
            <a:r>
              <a:rPr lang="cs-CZ" b="1" dirty="0" smtClean="0">
                <a:solidFill>
                  <a:schemeClr val="tx1">
                    <a:lumMod val="65000"/>
                    <a:lumOff val="35000"/>
                  </a:schemeClr>
                </a:solidFill>
              </a:rPr>
              <a:t>R - 	Realita</a:t>
            </a:r>
          </a:p>
          <a:p>
            <a:r>
              <a:rPr lang="cs-CZ" b="1" dirty="0" smtClean="0">
                <a:solidFill>
                  <a:schemeClr val="tx1">
                    <a:lumMod val="65000"/>
                    <a:lumOff val="35000"/>
                  </a:schemeClr>
                </a:solidFill>
              </a:rPr>
              <a:t>O -	Možnosti</a:t>
            </a:r>
          </a:p>
          <a:p>
            <a:r>
              <a:rPr lang="cs-CZ" b="1" dirty="0" smtClean="0">
                <a:solidFill>
                  <a:schemeClr val="tx1">
                    <a:lumMod val="65000"/>
                    <a:lumOff val="35000"/>
                  </a:schemeClr>
                </a:solidFill>
              </a:rPr>
              <a:t>W -	Volba (Kdo, Co, Jak, Kdy, </a:t>
            </a:r>
            <a:r>
              <a:rPr lang="cs-CZ" dirty="0" smtClean="0">
                <a:solidFill>
                  <a:schemeClr val="tx1">
                    <a:lumMod val="65000"/>
                    <a:lumOff val="35000"/>
                  </a:schemeClr>
                </a:solidFill>
              </a:rPr>
              <a:t>Bude)</a:t>
            </a:r>
            <a:endParaRPr lang="cs-CZ" b="1" dirty="0" smtClean="0">
              <a:solidFill>
                <a:schemeClr val="tx1">
                  <a:lumMod val="65000"/>
                  <a:lumOff val="35000"/>
                </a:schemeClr>
              </a:solidFill>
            </a:endParaRPr>
          </a:p>
          <a:p>
            <a:endParaRPr lang="cs-CZ"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Cíl - GOAL</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92500" lnSpcReduction="20000"/>
          </a:bodyPr>
          <a:lstStyle/>
          <a:p>
            <a:pPr lvl="0">
              <a:buNone/>
            </a:pPr>
            <a:r>
              <a:rPr lang="cs-CZ" b="1" dirty="0" smtClean="0"/>
              <a:t> </a:t>
            </a:r>
            <a:endParaRPr lang="cs-CZ" dirty="0" smtClean="0"/>
          </a:p>
          <a:p>
            <a:pPr lvl="0"/>
            <a:r>
              <a:rPr lang="cs-CZ" dirty="0" smtClean="0"/>
              <a:t>Jaký cíl má tato diskuse?</a:t>
            </a:r>
          </a:p>
          <a:p>
            <a:pPr lvl="0"/>
            <a:r>
              <a:rPr lang="cs-CZ" dirty="0" smtClean="0"/>
              <a:t>Co se chcete naučit?</a:t>
            </a:r>
          </a:p>
          <a:p>
            <a:pPr lvl="0"/>
            <a:r>
              <a:rPr lang="cs-CZ" dirty="0" smtClean="0"/>
              <a:t>Za jak dlouho toho chcete dosáhnout?</a:t>
            </a:r>
          </a:p>
          <a:p>
            <a:pPr lvl="0"/>
            <a:r>
              <a:rPr lang="cs-CZ" dirty="0" smtClean="0"/>
              <a:t>Jedná se o konečný cíl nebo na něj budete navazovat?</a:t>
            </a:r>
          </a:p>
          <a:p>
            <a:pPr lvl="0"/>
            <a:r>
              <a:rPr lang="cs-CZ" dirty="0" smtClean="0"/>
              <a:t>Co pozitivního to přinese, jak je to obtížné, dosažitelné,   měřitelné? Co je pro vás nyní důležité?</a:t>
            </a:r>
          </a:p>
          <a:p>
            <a:pPr lvl="0"/>
            <a:r>
              <a:rPr lang="cs-CZ" dirty="0" smtClean="0"/>
              <a:t>Co bude výstupem úkolu?</a:t>
            </a:r>
          </a:p>
          <a:p>
            <a:pPr lvl="0"/>
            <a:r>
              <a:rPr lang="cs-CZ" dirty="0" smtClean="0"/>
              <a:t>V čem by vám změna měla pomoci?</a:t>
            </a:r>
          </a:p>
          <a:p>
            <a:pPr lvl="0"/>
            <a:r>
              <a:rPr lang="cs-CZ" dirty="0" smtClean="0"/>
              <a:t>Jaký je důvod pro splnění cíle?</a:t>
            </a:r>
          </a:p>
          <a:p>
            <a:pPr lvl="0"/>
            <a:r>
              <a:rPr lang="cs-CZ" dirty="0" smtClean="0"/>
              <a:t>Jak popíšete cílový stav, když se zaměříte na přínosy?</a:t>
            </a:r>
          </a:p>
          <a:p>
            <a:pPr lvl="0"/>
            <a:r>
              <a:rPr lang="cs-CZ" dirty="0" smtClean="0"/>
              <a:t>Co je třeba si uvědomit v souvislosti s realizací úkolu?</a:t>
            </a:r>
          </a:p>
          <a:p>
            <a:pPr lvl="0"/>
            <a:endParaRPr lang="cs-CZ" dirty="0" smtClean="0"/>
          </a:p>
          <a:p>
            <a:pPr lvl="0"/>
            <a:endParaRPr lang="cs-CZ" dirty="0" smtClean="0"/>
          </a:p>
          <a:p>
            <a:pPr lvl="0"/>
            <a:endParaRPr lang="cs-CZ" dirty="0" smtClean="0"/>
          </a:p>
          <a:p>
            <a:pPr lvl="0"/>
            <a:endParaRPr lang="cs-CZ" dirty="0" smtClean="0"/>
          </a:p>
          <a:p>
            <a:pPr lvl="0">
              <a:buNone/>
            </a:pPr>
            <a:endParaRPr lang="cs-CZ"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lvl="0"/>
            <a:r>
              <a:rPr lang="cs-CZ" b="1" dirty="0" smtClean="0">
                <a:effectLst>
                  <a:outerShdw blurRad="38100" dist="38100" dir="2700000" algn="tl">
                    <a:srgbClr val="000000">
                      <a:alpha val="43137"/>
                    </a:srgbClr>
                  </a:outerShdw>
                </a:effectLst>
              </a:rPr>
              <a:t>Realita - REALITY</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lnSpcReduction="10000"/>
          </a:bodyPr>
          <a:lstStyle/>
          <a:p>
            <a:pPr lvl="0"/>
            <a:r>
              <a:rPr lang="cs-CZ" dirty="0" smtClean="0"/>
              <a:t>Jaký je současný stav (co, kdy, kde, kolik)?</a:t>
            </a:r>
          </a:p>
          <a:p>
            <a:pPr lvl="0"/>
            <a:r>
              <a:rPr lang="cs-CZ" dirty="0" smtClean="0"/>
              <a:t>Koho se to týká?</a:t>
            </a:r>
          </a:p>
          <a:p>
            <a:pPr lvl="0"/>
            <a:r>
              <a:rPr lang="cs-CZ" dirty="0" smtClean="0"/>
              <a:t>Co jste v tom až dosud udělal?</a:t>
            </a:r>
          </a:p>
          <a:p>
            <a:pPr lvl="0"/>
            <a:r>
              <a:rPr lang="cs-CZ" dirty="0" smtClean="0"/>
              <a:t>Jaké jsou hlavní překážky nalezení cesty kupředu?</a:t>
            </a:r>
          </a:p>
          <a:p>
            <a:pPr lvl="0"/>
            <a:r>
              <a:rPr lang="cs-CZ" dirty="0" smtClean="0"/>
              <a:t>Jaké kroky je třeba udělat pro změnu?</a:t>
            </a:r>
          </a:p>
          <a:p>
            <a:pPr lvl="0"/>
            <a:r>
              <a:rPr lang="cs-CZ" dirty="0" smtClean="0"/>
              <a:t>Jaké faktory ovlivňují vaše rozhodnutí?</a:t>
            </a:r>
          </a:p>
          <a:p>
            <a:pPr lvl="0"/>
            <a:r>
              <a:rPr lang="cs-CZ" dirty="0" smtClean="0"/>
              <a:t>Co ještě potřebujete?</a:t>
            </a:r>
          </a:p>
          <a:p>
            <a:pPr lvl="0"/>
            <a:r>
              <a:rPr lang="cs-CZ" dirty="0" smtClean="0"/>
              <a:t>Je to, čím se nyní zabýváme, skutečná podstata situace?</a:t>
            </a:r>
          </a:p>
          <a:p>
            <a:pPr lvl="0"/>
            <a:r>
              <a:rPr lang="cs-CZ" dirty="0" smtClean="0"/>
              <a:t>Co dalšího ovlivňuje výsledek a v jakém rozsahu?</a:t>
            </a:r>
          </a:p>
          <a:p>
            <a:endParaRPr lang="cs-CZ"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effectLst>
                  <a:outerShdw blurRad="38100" dist="38100" dir="2700000" algn="tl">
                    <a:srgbClr val="000000">
                      <a:alpha val="43137"/>
                    </a:srgbClr>
                  </a:outerShdw>
                </a:effectLst>
              </a:rPr>
              <a:t>Možnosti - OPTIONS</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92500"/>
          </a:bodyPr>
          <a:lstStyle/>
          <a:p>
            <a:pPr lvl="0"/>
            <a:r>
              <a:rPr lang="cs-CZ" dirty="0" smtClean="0"/>
              <a:t>Jaké možnosti máte?</a:t>
            </a:r>
          </a:p>
          <a:p>
            <a:pPr lvl="0"/>
            <a:r>
              <a:rPr lang="cs-CZ" dirty="0" smtClean="0"/>
              <a:t>Co byste ještě mohl udělat?</a:t>
            </a:r>
          </a:p>
          <a:p>
            <a:pPr lvl="0"/>
            <a:r>
              <a:rPr lang="cs-CZ" dirty="0" smtClean="0"/>
              <a:t>Jaké jsou přínosy, spojené s každým  jednotlivým návrhem?</a:t>
            </a:r>
          </a:p>
          <a:p>
            <a:pPr lvl="0"/>
            <a:r>
              <a:rPr lang="cs-CZ" dirty="0" smtClean="0"/>
              <a:t>Co všechno můžete udělat pro naplnění svých představ?</a:t>
            </a:r>
          </a:p>
          <a:p>
            <a:pPr lvl="0"/>
            <a:r>
              <a:rPr lang="cs-CZ" dirty="0" smtClean="0"/>
              <a:t>Co ještě byste navrhl, kdybyste nebyl ničím omezen?</a:t>
            </a:r>
          </a:p>
          <a:p>
            <a:pPr lvl="0"/>
            <a:r>
              <a:rPr lang="cs-CZ" dirty="0" smtClean="0"/>
              <a:t>Jak se dají uvedené možnosti mezi sebou kombinovat?</a:t>
            </a:r>
          </a:p>
          <a:p>
            <a:pPr lvl="0"/>
            <a:r>
              <a:rPr lang="cs-CZ" dirty="0" smtClean="0"/>
              <a:t>Které z řešení vám nejvíce vyhovuje?</a:t>
            </a:r>
          </a:p>
          <a:p>
            <a:pPr lvl="0"/>
            <a:r>
              <a:rPr lang="cs-CZ" dirty="0" smtClean="0"/>
              <a:t>Kdo všechno se projektu zúčastní?</a:t>
            </a:r>
          </a:p>
          <a:p>
            <a:pPr lvl="0"/>
            <a:r>
              <a:rPr lang="cs-CZ" dirty="0" smtClean="0"/>
              <a:t>Jaké pomůcky nebo materiální zdroje budeme potřebovat k dosažení cílů projektu?</a:t>
            </a:r>
          </a:p>
          <a:p>
            <a:endParaRPr lang="cs-CZ"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lvl="0"/>
            <a:r>
              <a:rPr lang="cs-CZ" b="1" dirty="0" smtClean="0"/>
              <a:t/>
            </a:r>
            <a:br>
              <a:rPr lang="cs-CZ" b="1" dirty="0" smtClean="0"/>
            </a:br>
            <a:r>
              <a:rPr lang="cs-CZ" b="1" dirty="0" smtClean="0"/>
              <a:t> Volba - WILL</a:t>
            </a:r>
            <a:endParaRPr lang="cs-CZ" dirty="0"/>
          </a:p>
        </p:txBody>
      </p:sp>
      <p:sp>
        <p:nvSpPr>
          <p:cNvPr id="3" name="Zástupný symbol pro obsah 2"/>
          <p:cNvSpPr>
            <a:spLocks noGrp="1"/>
          </p:cNvSpPr>
          <p:nvPr>
            <p:ph idx="1"/>
          </p:nvPr>
        </p:nvSpPr>
        <p:spPr/>
        <p:txBody>
          <a:bodyPr>
            <a:normAutofit/>
          </a:bodyPr>
          <a:lstStyle/>
          <a:p>
            <a:pPr lvl="0"/>
            <a:r>
              <a:rPr lang="cs-CZ" dirty="0" smtClean="0"/>
              <a:t>Co chcete udělat?</a:t>
            </a:r>
          </a:p>
          <a:p>
            <a:pPr lvl="0"/>
            <a:r>
              <a:rPr lang="cs-CZ" dirty="0" smtClean="0"/>
              <a:t>Kdy to chcete udělat?</a:t>
            </a:r>
          </a:p>
          <a:p>
            <a:pPr lvl="0"/>
            <a:r>
              <a:rPr lang="cs-CZ" dirty="0" smtClean="0"/>
              <a:t>Jaké překážky by mohly vyvstat?</a:t>
            </a:r>
          </a:p>
          <a:p>
            <a:pPr lvl="0"/>
            <a:r>
              <a:rPr lang="cs-CZ" dirty="0" smtClean="0"/>
              <a:t>Jak je překonáte?</a:t>
            </a:r>
          </a:p>
          <a:p>
            <a:pPr lvl="0"/>
            <a:r>
              <a:rPr lang="cs-CZ" dirty="0" smtClean="0"/>
              <a:t>Jakou podporu potřebujete?  Jak ji získáte?</a:t>
            </a:r>
          </a:p>
          <a:p>
            <a:pPr lvl="1"/>
            <a:r>
              <a:rPr lang="cs-CZ" dirty="0" smtClean="0"/>
              <a:t>Jaké dílčí kroky je třeba splnit?</a:t>
            </a:r>
          </a:p>
          <a:p>
            <a:pPr lvl="1"/>
            <a:r>
              <a:rPr lang="cs-CZ" dirty="0" smtClean="0"/>
              <a:t>Jak budete sledovat jejich splnění?</a:t>
            </a:r>
          </a:p>
          <a:p>
            <a:pPr lvl="1"/>
            <a:r>
              <a:rPr lang="cs-CZ" dirty="0" smtClean="0"/>
              <a:t>Kdy začnete jednotlivé kroky naplňovat?</a:t>
            </a:r>
          </a:p>
          <a:p>
            <a:pPr lvl="1"/>
            <a:r>
              <a:rPr lang="cs-CZ" dirty="0" smtClean="0"/>
              <a:t>Kdy plánujete jejich dokončení?</a:t>
            </a:r>
          </a:p>
          <a:p>
            <a:endParaRPr lang="cs-CZ"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ok">
  <a:themeElements>
    <a:clrScheme name="Tok">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Tok">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ok">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380</TotalTime>
  <Words>1562</Words>
  <Application>Microsoft Office PowerPoint</Application>
  <PresentationFormat>Předvádění na obrazovce (4:3)</PresentationFormat>
  <Paragraphs>252</Paragraphs>
  <Slides>32</Slides>
  <Notes>0</Notes>
  <HiddenSlides>0</HiddenSlides>
  <MMClips>0</MMClips>
  <ScaleCrop>false</ScaleCrop>
  <HeadingPairs>
    <vt:vector size="4" baseType="variant">
      <vt:variant>
        <vt:lpstr>Motiv</vt:lpstr>
      </vt:variant>
      <vt:variant>
        <vt:i4>1</vt:i4>
      </vt:variant>
      <vt:variant>
        <vt:lpstr>Nadpisy snímků</vt:lpstr>
      </vt:variant>
      <vt:variant>
        <vt:i4>32</vt:i4>
      </vt:variant>
    </vt:vector>
  </HeadingPairs>
  <TitlesOfParts>
    <vt:vector size="33" baseType="lpstr">
      <vt:lpstr>Tok</vt:lpstr>
      <vt:lpstr>Koučování</vt:lpstr>
      <vt:lpstr>Co je koučování?</vt:lpstr>
      <vt:lpstr>          Základní charakteristiky koučování:</vt:lpstr>
      <vt:lpstr> Koučování pomáhá k ...</vt:lpstr>
      <vt:lpstr>   Co mi koučování přinese?</vt:lpstr>
      <vt:lpstr>Co mi koučování přinese?</vt:lpstr>
      <vt:lpstr>Co mi koučování přinese?</vt:lpstr>
      <vt:lpstr>Druhy koučinku</vt:lpstr>
      <vt:lpstr> Skupinový koučink</vt:lpstr>
      <vt:lpstr>Dobrý versus špatný kouč</vt:lpstr>
      <vt:lpstr>Dobrý versus špatný kouč</vt:lpstr>
      <vt:lpstr>Jak vypadá koučovací rozhovor?</vt:lpstr>
      <vt:lpstr>Jak vypadá koučovací rozhovor?</vt:lpstr>
      <vt:lpstr>Jak vypadá koučovací rozhovor?</vt:lpstr>
      <vt:lpstr>Koučování je založeno na otázkách</vt:lpstr>
      <vt:lpstr>Druhy otázek</vt:lpstr>
      <vt:lpstr>Druhy otázek</vt:lpstr>
      <vt:lpstr>Manipulace</vt:lpstr>
      <vt:lpstr>Manipulace</vt:lpstr>
      <vt:lpstr>Otestujte se</vt:lpstr>
      <vt:lpstr>Je to vhodná koučovací otázka?</vt:lpstr>
      <vt:lpstr>Je to vhodná koučovací otázka?</vt:lpstr>
      <vt:lpstr>Snímek 23</vt:lpstr>
      <vt:lpstr>Překonávání námitek</vt:lpstr>
      <vt:lpstr>Úspěšné překonávání námitek</vt:lpstr>
      <vt:lpstr>Úspěšné překonávání námitek</vt:lpstr>
      <vt:lpstr>POSTUP PŘEKONÁNÍ NÁMITKY</vt:lpstr>
      <vt:lpstr>KOUČOVACÍ OTÁZKY  - TECHNIKA „GROW“</vt:lpstr>
      <vt:lpstr>Cíl - GOAL</vt:lpstr>
      <vt:lpstr>Realita - REALITY</vt:lpstr>
      <vt:lpstr>Možnosti - OPTIONS</vt:lpstr>
      <vt:lpstr>  Volba - WILL</vt:lpstr>
    </vt:vector>
  </TitlesOfParts>
  <Company>ZCU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Koučování</dc:title>
  <dc:creator>kubikovk</dc:creator>
  <cp:lastModifiedBy>kubikovk</cp:lastModifiedBy>
  <cp:revision>7</cp:revision>
  <dcterms:created xsi:type="dcterms:W3CDTF">2015-09-06T14:39:08Z</dcterms:created>
  <dcterms:modified xsi:type="dcterms:W3CDTF">2016-03-03T20:30:32Z</dcterms:modified>
</cp:coreProperties>
</file>